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7" r:id="rId1"/>
  </p:sldMasterIdLst>
  <p:notesMasterIdLst>
    <p:notesMasterId r:id="rId27"/>
  </p:notesMasterIdLst>
  <p:handoutMasterIdLst>
    <p:handoutMasterId r:id="rId28"/>
  </p:handoutMasterIdLst>
  <p:sldIdLst>
    <p:sldId id="256" r:id="rId2"/>
    <p:sldId id="588" r:id="rId3"/>
    <p:sldId id="549" r:id="rId4"/>
    <p:sldId id="563" r:id="rId5"/>
    <p:sldId id="566" r:id="rId6"/>
    <p:sldId id="539" r:id="rId7"/>
    <p:sldId id="569" r:id="rId8"/>
    <p:sldId id="570" r:id="rId9"/>
    <p:sldId id="586" r:id="rId10"/>
    <p:sldId id="562" r:id="rId11"/>
    <p:sldId id="583" r:id="rId12"/>
    <p:sldId id="579" r:id="rId13"/>
    <p:sldId id="587" r:id="rId14"/>
    <p:sldId id="580" r:id="rId15"/>
    <p:sldId id="591" r:id="rId16"/>
    <p:sldId id="577" r:id="rId17"/>
    <p:sldId id="590" r:id="rId18"/>
    <p:sldId id="589" r:id="rId19"/>
    <p:sldId id="564" r:id="rId20"/>
    <p:sldId id="575" r:id="rId21"/>
    <p:sldId id="565" r:id="rId22"/>
    <p:sldId id="503" r:id="rId23"/>
    <p:sldId id="584" r:id="rId24"/>
    <p:sldId id="585" r:id="rId25"/>
    <p:sldId id="485" r:id="rId26"/>
  </p:sldIdLst>
  <p:sldSz cx="9906000" cy="6858000" type="A4"/>
  <p:notesSz cx="6888163" cy="100187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251">
          <p15:clr>
            <a:srgbClr val="A4A3A4"/>
          </p15:clr>
        </p15:guide>
        <p15:guide id="2" pos="3120">
          <p15:clr>
            <a:srgbClr val="A4A3A4"/>
          </p15:clr>
        </p15:guide>
        <p15:guide id="3" pos="217">
          <p15:clr>
            <a:srgbClr val="A4A3A4"/>
          </p15:clr>
        </p15:guide>
        <p15:guide id="4" orient="horz" pos="528">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007D39"/>
    <a:srgbClr val="FF6600"/>
    <a:srgbClr val="FF9933"/>
    <a:srgbClr val="FFFF66"/>
    <a:srgbClr val="FFFF99"/>
    <a:srgbClr val="FFDF97"/>
    <a:srgbClr val="FFCC66"/>
    <a:srgbClr val="DBEEF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538" autoAdjust="0"/>
    <p:restoredTop sz="95037" autoAdjust="0"/>
  </p:normalViewPr>
  <p:slideViewPr>
    <p:cSldViewPr showGuides="1">
      <p:cViewPr varScale="1">
        <p:scale>
          <a:sx n="101" d="100"/>
          <a:sy n="101" d="100"/>
        </p:scale>
        <p:origin x="208" y="1064"/>
      </p:cViewPr>
      <p:guideLst>
        <p:guide orient="horz" pos="2251"/>
        <p:guide pos="3120"/>
        <p:guide pos="217"/>
        <p:guide orient="horz" pos="528"/>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1" d="100"/>
          <a:sy n="51" d="100"/>
        </p:scale>
        <p:origin x="1590"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5466" cy="501339"/>
          </a:xfrm>
          <a:prstGeom prst="rect">
            <a:avLst/>
          </a:prstGeom>
        </p:spPr>
        <p:txBody>
          <a:bodyPr vert="horz" lIns="93113" tIns="46557" rIns="93113" bIns="465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901074" y="1"/>
            <a:ext cx="2985465" cy="501339"/>
          </a:xfrm>
          <a:prstGeom prst="rect">
            <a:avLst/>
          </a:prstGeom>
        </p:spPr>
        <p:txBody>
          <a:bodyPr vert="horz" lIns="93113" tIns="46557" rIns="93113" bIns="46557" rtlCol="0"/>
          <a:lstStyle>
            <a:lvl1pPr algn="r" eaLnBrk="1" fontAlgn="auto" hangingPunct="1">
              <a:spcBef>
                <a:spcPts val="0"/>
              </a:spcBef>
              <a:spcAft>
                <a:spcPts val="0"/>
              </a:spcAft>
              <a:defRPr sz="1200">
                <a:latin typeface="+mn-lt"/>
                <a:ea typeface="+mn-ea"/>
              </a:defRPr>
            </a:lvl1pPr>
          </a:lstStyle>
          <a:p>
            <a:pPr>
              <a:defRPr/>
            </a:pPr>
            <a:fld id="{C1414B70-543C-4F1B-8737-7B4AB4ABB720}" type="datetimeFigureOut">
              <a:rPr lang="ja-JP" altLang="en-US"/>
              <a:pPr>
                <a:defRPr/>
              </a:pPr>
              <a:t>2020/1/14</a:t>
            </a:fld>
            <a:endParaRPr lang="ja-JP" altLang="en-US"/>
          </a:p>
        </p:txBody>
      </p:sp>
      <p:sp>
        <p:nvSpPr>
          <p:cNvPr id="4" name="フッター プレースホルダー 3"/>
          <p:cNvSpPr>
            <a:spLocks noGrp="1"/>
          </p:cNvSpPr>
          <p:nvPr>
            <p:ph type="ftr" sz="quarter" idx="2"/>
          </p:nvPr>
        </p:nvSpPr>
        <p:spPr>
          <a:xfrm>
            <a:off x="1" y="9515762"/>
            <a:ext cx="2985466" cy="501338"/>
          </a:xfrm>
          <a:prstGeom prst="rect">
            <a:avLst/>
          </a:prstGeom>
        </p:spPr>
        <p:txBody>
          <a:bodyPr vert="horz" lIns="93113" tIns="46557" rIns="93113" bIns="465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901074" y="9515762"/>
            <a:ext cx="2985465" cy="501338"/>
          </a:xfrm>
          <a:prstGeom prst="rect">
            <a:avLst/>
          </a:prstGeom>
        </p:spPr>
        <p:txBody>
          <a:bodyPr vert="horz" wrap="square" lIns="93113" tIns="46557" rIns="93113" bIns="46557" numCol="1" anchor="b" anchorCtr="0" compatLnSpc="1">
            <a:prstTxWarp prst="textNoShape">
              <a:avLst/>
            </a:prstTxWarp>
          </a:bodyPr>
          <a:lstStyle>
            <a:lvl1pPr algn="r" eaLnBrk="1" hangingPunct="1">
              <a:defRPr sz="1200">
                <a:latin typeface="Calibri" pitchFamily="34" charset="0"/>
                <a:ea typeface="ＭＳ Ｐゴシック" pitchFamily="50" charset="-128"/>
              </a:defRPr>
            </a:lvl1pPr>
          </a:lstStyle>
          <a:p>
            <a:pPr>
              <a:defRPr/>
            </a:pPr>
            <a:fld id="{DB4460A0-5D3D-4B3B-AC32-72A2C62A0D38}" type="slidenum">
              <a:rPr lang="ja-JP" altLang="en-US"/>
              <a:pPr>
                <a:defRPr/>
              </a:pPr>
              <a:t>‹#›</a:t>
            </a:fld>
            <a:endParaRPr lang="en-US" altLang="ja-JP"/>
          </a:p>
        </p:txBody>
      </p:sp>
    </p:spTree>
    <p:extLst>
      <p:ext uri="{BB962C8B-B14F-4D97-AF65-F5344CB8AC3E}">
        <p14:creationId xmlns:p14="http://schemas.microsoft.com/office/powerpoint/2010/main" val="2814686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5466" cy="501339"/>
          </a:xfrm>
          <a:prstGeom prst="rect">
            <a:avLst/>
          </a:prstGeom>
        </p:spPr>
        <p:txBody>
          <a:bodyPr vert="horz" lIns="93113" tIns="46557" rIns="93113" bIns="465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901074" y="1"/>
            <a:ext cx="2985465" cy="501339"/>
          </a:xfrm>
          <a:prstGeom prst="rect">
            <a:avLst/>
          </a:prstGeom>
        </p:spPr>
        <p:txBody>
          <a:bodyPr vert="horz" lIns="93113" tIns="46557" rIns="93113" bIns="46557" rtlCol="0"/>
          <a:lstStyle>
            <a:lvl1pPr algn="r" eaLnBrk="1" fontAlgn="auto" hangingPunct="1">
              <a:spcBef>
                <a:spcPts val="0"/>
              </a:spcBef>
              <a:spcAft>
                <a:spcPts val="0"/>
              </a:spcAft>
              <a:defRPr sz="1200">
                <a:latin typeface="+mn-lt"/>
                <a:ea typeface="+mn-ea"/>
              </a:defRPr>
            </a:lvl1pPr>
          </a:lstStyle>
          <a:p>
            <a:pPr>
              <a:defRPr/>
            </a:pPr>
            <a:fld id="{978EDAC8-BFD1-4406-AEC1-8E2D336B6847}" type="datetimeFigureOut">
              <a:rPr lang="ja-JP" altLang="en-US"/>
              <a:pPr>
                <a:defRPr/>
              </a:pPr>
              <a:t>2020/1/14</a:t>
            </a:fld>
            <a:endParaRPr lang="ja-JP" altLang="en-US"/>
          </a:p>
        </p:txBody>
      </p:sp>
      <p:sp>
        <p:nvSpPr>
          <p:cNvPr id="5" name="ノート プレースホルダー 4"/>
          <p:cNvSpPr>
            <a:spLocks noGrp="1"/>
          </p:cNvSpPr>
          <p:nvPr>
            <p:ph type="body" sz="quarter" idx="3"/>
          </p:nvPr>
        </p:nvSpPr>
        <p:spPr>
          <a:xfrm>
            <a:off x="688330" y="4758687"/>
            <a:ext cx="5511505" cy="4508824"/>
          </a:xfrm>
          <a:prstGeom prst="rect">
            <a:avLst/>
          </a:prstGeom>
        </p:spPr>
        <p:txBody>
          <a:bodyPr vert="horz" lIns="93113" tIns="46557" rIns="93113" bIns="4655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515762"/>
            <a:ext cx="2985466" cy="501338"/>
          </a:xfrm>
          <a:prstGeom prst="rect">
            <a:avLst/>
          </a:prstGeom>
        </p:spPr>
        <p:txBody>
          <a:bodyPr vert="horz" lIns="93113" tIns="46557" rIns="93113" bIns="465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901074" y="9515762"/>
            <a:ext cx="2985465" cy="501338"/>
          </a:xfrm>
          <a:prstGeom prst="rect">
            <a:avLst/>
          </a:prstGeom>
        </p:spPr>
        <p:txBody>
          <a:bodyPr vert="horz" wrap="square" lIns="93113" tIns="46557" rIns="93113" bIns="46557" numCol="1" anchor="b" anchorCtr="0" compatLnSpc="1">
            <a:prstTxWarp prst="textNoShape">
              <a:avLst/>
            </a:prstTxWarp>
          </a:bodyPr>
          <a:lstStyle>
            <a:lvl1pPr algn="r" eaLnBrk="1" hangingPunct="1">
              <a:defRPr sz="1200">
                <a:latin typeface="Calibri" pitchFamily="34" charset="0"/>
                <a:ea typeface="ＭＳ Ｐゴシック" pitchFamily="50" charset="-128"/>
              </a:defRPr>
            </a:lvl1pPr>
          </a:lstStyle>
          <a:p>
            <a:pPr>
              <a:defRPr/>
            </a:pPr>
            <a:fld id="{A91CDA9D-B1EB-4C29-9E2C-AAA9EAA46F05}" type="slidenum">
              <a:rPr lang="ja-JP" altLang="en-US"/>
              <a:pPr>
                <a:defRPr/>
              </a:pPr>
              <a:t>‹#›</a:t>
            </a:fld>
            <a:endParaRPr lang="en-US" altLang="ja-JP"/>
          </a:p>
        </p:txBody>
      </p:sp>
    </p:spTree>
    <p:extLst>
      <p:ext uri="{BB962C8B-B14F-4D97-AF65-F5344CB8AC3E}">
        <p14:creationId xmlns:p14="http://schemas.microsoft.com/office/powerpoint/2010/main" val="212817484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38188" y="768350"/>
            <a:ext cx="5427662" cy="3757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モバイルソリューションのアスタリスクを</a:t>
            </a:r>
            <a:r>
              <a:rPr lang="en-US" altLang="ja-JP"/>
              <a:t>pr</a:t>
            </a:r>
            <a:r>
              <a:rPr lang="ja-JP" altLang="en-US"/>
              <a:t>する</a:t>
            </a:r>
          </a:p>
          <a:p>
            <a:pPr eaLnBrk="1" hangingPunct="1">
              <a:spcBef>
                <a:spcPct val="0"/>
              </a:spcBef>
            </a:pPr>
            <a:r>
              <a:rPr lang="ja-JP" altLang="en-US"/>
              <a:t>　　ハードと、ソフトの両方をやっていること</a:t>
            </a:r>
          </a:p>
          <a:p>
            <a:pPr eaLnBrk="1" hangingPunct="1">
              <a:spcBef>
                <a:spcPct val="0"/>
              </a:spcBef>
            </a:pPr>
            <a:r>
              <a:rPr lang="ja-JP" altLang="en-US"/>
              <a:t>　　</a:t>
            </a:r>
            <a:r>
              <a:rPr lang="en-US" altLang="ja-JP"/>
              <a:t>iPhone</a:t>
            </a:r>
            <a:r>
              <a:rPr lang="ja-JP" altLang="en-US"/>
              <a:t>や</a:t>
            </a:r>
            <a:r>
              <a:rPr lang="en-US" altLang="ja-JP"/>
              <a:t>iPad</a:t>
            </a:r>
            <a:r>
              <a:rPr lang="ja-JP" altLang="en-US"/>
              <a:t>など、</a:t>
            </a:r>
            <a:r>
              <a:rPr lang="en-US" altLang="ja-JP"/>
              <a:t>iOS</a:t>
            </a:r>
            <a:r>
              <a:rPr lang="ja-JP" altLang="en-US"/>
              <a:t>に強いこと</a:t>
            </a:r>
          </a:p>
          <a:p>
            <a:pPr eaLnBrk="1" hangingPunct="1">
              <a:spcBef>
                <a:spcPct val="0"/>
              </a:spcBef>
            </a:pPr>
            <a:endParaRPr lang="ja-JP" altLang="en-US"/>
          </a:p>
        </p:txBody>
      </p:sp>
      <p:sp>
        <p:nvSpPr>
          <p:cNvPr id="59396" name="スライド番号プレースホルダー 3"/>
          <p:cNvSpPr txBox="1">
            <a:spLocks noGrp="1"/>
          </p:cNvSpPr>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4B5480A0-C6BD-4BC5-A9F3-54464784A2AE}" type="slidenum">
              <a:rPr lang="ja-JP" altLang="en-US"/>
              <a:pPr algn="r" eaLnBrk="1" hangingPunct="1">
                <a:spcBef>
                  <a:spcPct val="0"/>
                </a:spcBef>
              </a:pPr>
              <a:t>7</a:t>
            </a:fld>
            <a:endParaRPr lang="en-US" altLang="ja-JP"/>
          </a:p>
        </p:txBody>
      </p:sp>
    </p:spTree>
    <p:extLst>
      <p:ext uri="{BB962C8B-B14F-4D97-AF65-F5344CB8AC3E}">
        <p14:creationId xmlns:p14="http://schemas.microsoft.com/office/powerpoint/2010/main" val="403873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38188" y="768350"/>
            <a:ext cx="5427662" cy="3757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モバイルソリューションのアスタリスクを</a:t>
            </a:r>
            <a:r>
              <a:rPr lang="en-US" altLang="ja-JP"/>
              <a:t>pr</a:t>
            </a:r>
            <a:r>
              <a:rPr lang="ja-JP" altLang="en-US"/>
              <a:t>する</a:t>
            </a:r>
          </a:p>
          <a:p>
            <a:pPr eaLnBrk="1" hangingPunct="1">
              <a:spcBef>
                <a:spcPct val="0"/>
              </a:spcBef>
            </a:pPr>
            <a:r>
              <a:rPr lang="ja-JP" altLang="en-US"/>
              <a:t>　　ハードと、ソフトの両方をやっていること</a:t>
            </a:r>
          </a:p>
          <a:p>
            <a:pPr eaLnBrk="1" hangingPunct="1">
              <a:spcBef>
                <a:spcPct val="0"/>
              </a:spcBef>
            </a:pPr>
            <a:r>
              <a:rPr lang="ja-JP" altLang="en-US"/>
              <a:t>　　</a:t>
            </a:r>
            <a:r>
              <a:rPr lang="en-US" altLang="ja-JP"/>
              <a:t>iPhone</a:t>
            </a:r>
            <a:r>
              <a:rPr lang="ja-JP" altLang="en-US"/>
              <a:t>や</a:t>
            </a:r>
            <a:r>
              <a:rPr lang="en-US" altLang="ja-JP"/>
              <a:t>iPad</a:t>
            </a:r>
            <a:r>
              <a:rPr lang="ja-JP" altLang="en-US"/>
              <a:t>など、</a:t>
            </a:r>
            <a:r>
              <a:rPr lang="en-US" altLang="ja-JP"/>
              <a:t>iOS</a:t>
            </a:r>
            <a:r>
              <a:rPr lang="ja-JP" altLang="en-US"/>
              <a:t>に強いこと</a:t>
            </a:r>
          </a:p>
          <a:p>
            <a:pPr eaLnBrk="1" hangingPunct="1">
              <a:spcBef>
                <a:spcPct val="0"/>
              </a:spcBef>
            </a:pPr>
            <a:endParaRPr lang="ja-JP" altLang="en-US"/>
          </a:p>
        </p:txBody>
      </p:sp>
      <p:sp>
        <p:nvSpPr>
          <p:cNvPr id="59396" name="スライド番号プレースホルダー 3"/>
          <p:cNvSpPr txBox="1">
            <a:spLocks noGrp="1"/>
          </p:cNvSpPr>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4B5480A0-C6BD-4BC5-A9F3-54464784A2AE}" type="slidenum">
              <a:rPr lang="ja-JP" altLang="en-US"/>
              <a:pPr algn="r" eaLnBrk="1" hangingPunct="1">
                <a:spcBef>
                  <a:spcPct val="0"/>
                </a:spcBef>
              </a:pPr>
              <a:t>8</a:t>
            </a:fld>
            <a:endParaRPr lang="en-US" altLang="ja-JP"/>
          </a:p>
        </p:txBody>
      </p:sp>
    </p:spTree>
    <p:extLst>
      <p:ext uri="{BB962C8B-B14F-4D97-AF65-F5344CB8AC3E}">
        <p14:creationId xmlns:p14="http://schemas.microsoft.com/office/powerpoint/2010/main" val="128377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38188" y="768350"/>
            <a:ext cx="5427662" cy="3757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モバイルソリューションのアスタリスクを</a:t>
            </a:r>
            <a:r>
              <a:rPr lang="en-US" altLang="ja-JP"/>
              <a:t>pr</a:t>
            </a:r>
            <a:r>
              <a:rPr lang="ja-JP" altLang="en-US"/>
              <a:t>する</a:t>
            </a:r>
          </a:p>
          <a:p>
            <a:pPr eaLnBrk="1" hangingPunct="1">
              <a:spcBef>
                <a:spcPct val="0"/>
              </a:spcBef>
            </a:pPr>
            <a:r>
              <a:rPr lang="ja-JP" altLang="en-US"/>
              <a:t>　　ハードと、ソフトの両方をやっていること</a:t>
            </a:r>
          </a:p>
          <a:p>
            <a:pPr eaLnBrk="1" hangingPunct="1">
              <a:spcBef>
                <a:spcPct val="0"/>
              </a:spcBef>
            </a:pPr>
            <a:r>
              <a:rPr lang="ja-JP" altLang="en-US"/>
              <a:t>　　</a:t>
            </a:r>
            <a:r>
              <a:rPr lang="en-US" altLang="ja-JP"/>
              <a:t>iPhone</a:t>
            </a:r>
            <a:r>
              <a:rPr lang="ja-JP" altLang="en-US"/>
              <a:t>や</a:t>
            </a:r>
            <a:r>
              <a:rPr lang="en-US" altLang="ja-JP"/>
              <a:t>iPad</a:t>
            </a:r>
            <a:r>
              <a:rPr lang="ja-JP" altLang="en-US"/>
              <a:t>など、</a:t>
            </a:r>
            <a:r>
              <a:rPr lang="en-US" altLang="ja-JP"/>
              <a:t>iOS</a:t>
            </a:r>
            <a:r>
              <a:rPr lang="ja-JP" altLang="en-US"/>
              <a:t>に強いこと</a:t>
            </a:r>
          </a:p>
          <a:p>
            <a:pPr eaLnBrk="1" hangingPunct="1">
              <a:spcBef>
                <a:spcPct val="0"/>
              </a:spcBef>
            </a:pPr>
            <a:endParaRPr lang="ja-JP" altLang="en-US"/>
          </a:p>
        </p:txBody>
      </p:sp>
      <p:sp>
        <p:nvSpPr>
          <p:cNvPr id="59396" name="スライド番号プレースホルダー 3"/>
          <p:cNvSpPr txBox="1">
            <a:spLocks noGrp="1"/>
          </p:cNvSpPr>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4B5480A0-C6BD-4BC5-A9F3-54464784A2AE}" type="slidenum">
              <a:rPr lang="ja-JP" altLang="en-US"/>
              <a:pPr algn="r" eaLnBrk="1" hangingPunct="1">
                <a:spcBef>
                  <a:spcPct val="0"/>
                </a:spcBef>
              </a:pPr>
              <a:t>11</a:t>
            </a:fld>
            <a:endParaRPr lang="en-US" altLang="ja-JP"/>
          </a:p>
        </p:txBody>
      </p:sp>
    </p:spTree>
    <p:extLst>
      <p:ext uri="{BB962C8B-B14F-4D97-AF65-F5344CB8AC3E}">
        <p14:creationId xmlns:p14="http://schemas.microsoft.com/office/powerpoint/2010/main" val="185438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38188" y="768350"/>
            <a:ext cx="5427662" cy="3757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モバイルソリューションのアスタリスクを</a:t>
            </a:r>
            <a:r>
              <a:rPr lang="en-US" altLang="ja-JP"/>
              <a:t>pr</a:t>
            </a:r>
            <a:r>
              <a:rPr lang="ja-JP" altLang="en-US"/>
              <a:t>する</a:t>
            </a:r>
          </a:p>
          <a:p>
            <a:pPr eaLnBrk="1" hangingPunct="1">
              <a:spcBef>
                <a:spcPct val="0"/>
              </a:spcBef>
            </a:pPr>
            <a:r>
              <a:rPr lang="ja-JP" altLang="en-US"/>
              <a:t>　　ハードと、ソフトの両方をやっていること</a:t>
            </a:r>
          </a:p>
          <a:p>
            <a:pPr eaLnBrk="1" hangingPunct="1">
              <a:spcBef>
                <a:spcPct val="0"/>
              </a:spcBef>
            </a:pPr>
            <a:r>
              <a:rPr lang="ja-JP" altLang="en-US"/>
              <a:t>　　</a:t>
            </a:r>
            <a:r>
              <a:rPr lang="en-US" altLang="ja-JP"/>
              <a:t>iPhone</a:t>
            </a:r>
            <a:r>
              <a:rPr lang="ja-JP" altLang="en-US"/>
              <a:t>や</a:t>
            </a:r>
            <a:r>
              <a:rPr lang="en-US" altLang="ja-JP"/>
              <a:t>iPad</a:t>
            </a:r>
            <a:r>
              <a:rPr lang="ja-JP" altLang="en-US"/>
              <a:t>など、</a:t>
            </a:r>
            <a:r>
              <a:rPr lang="en-US" altLang="ja-JP"/>
              <a:t>iOS</a:t>
            </a:r>
            <a:r>
              <a:rPr lang="ja-JP" altLang="en-US"/>
              <a:t>に強いこと</a:t>
            </a:r>
          </a:p>
          <a:p>
            <a:pPr eaLnBrk="1" hangingPunct="1">
              <a:spcBef>
                <a:spcPct val="0"/>
              </a:spcBef>
            </a:pPr>
            <a:endParaRPr lang="ja-JP" altLang="en-US"/>
          </a:p>
        </p:txBody>
      </p:sp>
      <p:sp>
        <p:nvSpPr>
          <p:cNvPr id="59396" name="スライド番号プレースホルダー 3"/>
          <p:cNvSpPr txBox="1">
            <a:spLocks noGrp="1"/>
          </p:cNvSpPr>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4B5480A0-C6BD-4BC5-A9F3-54464784A2AE}" type="slidenum">
              <a:rPr lang="ja-JP" altLang="en-US"/>
              <a:pPr algn="r" eaLnBrk="1" hangingPunct="1">
                <a:spcBef>
                  <a:spcPct val="0"/>
                </a:spcBef>
              </a:pPr>
              <a:t>12</a:t>
            </a:fld>
            <a:endParaRPr lang="en-US" altLang="ja-JP"/>
          </a:p>
        </p:txBody>
      </p:sp>
    </p:spTree>
    <p:extLst>
      <p:ext uri="{BB962C8B-B14F-4D97-AF65-F5344CB8AC3E}">
        <p14:creationId xmlns:p14="http://schemas.microsoft.com/office/powerpoint/2010/main" val="336231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38188" y="768350"/>
            <a:ext cx="5427662" cy="3757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モバイルソリューションのアスタリスクを</a:t>
            </a:r>
            <a:r>
              <a:rPr lang="en-US" altLang="ja-JP"/>
              <a:t>pr</a:t>
            </a:r>
            <a:r>
              <a:rPr lang="ja-JP" altLang="en-US"/>
              <a:t>する</a:t>
            </a:r>
          </a:p>
          <a:p>
            <a:pPr eaLnBrk="1" hangingPunct="1">
              <a:spcBef>
                <a:spcPct val="0"/>
              </a:spcBef>
            </a:pPr>
            <a:r>
              <a:rPr lang="ja-JP" altLang="en-US"/>
              <a:t>　　ハードと、ソフトの両方をやっていること</a:t>
            </a:r>
          </a:p>
          <a:p>
            <a:pPr eaLnBrk="1" hangingPunct="1">
              <a:spcBef>
                <a:spcPct val="0"/>
              </a:spcBef>
            </a:pPr>
            <a:r>
              <a:rPr lang="ja-JP" altLang="en-US"/>
              <a:t>　　</a:t>
            </a:r>
            <a:r>
              <a:rPr lang="en-US" altLang="ja-JP"/>
              <a:t>iPhone</a:t>
            </a:r>
            <a:r>
              <a:rPr lang="ja-JP" altLang="en-US"/>
              <a:t>や</a:t>
            </a:r>
            <a:r>
              <a:rPr lang="en-US" altLang="ja-JP"/>
              <a:t>iPad</a:t>
            </a:r>
            <a:r>
              <a:rPr lang="ja-JP" altLang="en-US"/>
              <a:t>など、</a:t>
            </a:r>
            <a:r>
              <a:rPr lang="en-US" altLang="ja-JP"/>
              <a:t>iOS</a:t>
            </a:r>
            <a:r>
              <a:rPr lang="ja-JP" altLang="en-US"/>
              <a:t>に強いこと</a:t>
            </a:r>
          </a:p>
          <a:p>
            <a:pPr eaLnBrk="1" hangingPunct="1">
              <a:spcBef>
                <a:spcPct val="0"/>
              </a:spcBef>
            </a:pPr>
            <a:endParaRPr lang="ja-JP" altLang="en-US"/>
          </a:p>
        </p:txBody>
      </p:sp>
      <p:sp>
        <p:nvSpPr>
          <p:cNvPr id="59396" name="スライド番号プレースホルダー 3"/>
          <p:cNvSpPr txBox="1">
            <a:spLocks noGrp="1"/>
          </p:cNvSpPr>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4B5480A0-C6BD-4BC5-A9F3-54464784A2AE}" type="slidenum">
              <a:rPr lang="ja-JP" altLang="en-US"/>
              <a:pPr algn="r" eaLnBrk="1" hangingPunct="1">
                <a:spcBef>
                  <a:spcPct val="0"/>
                </a:spcBef>
              </a:pPr>
              <a:t>13</a:t>
            </a:fld>
            <a:endParaRPr lang="en-US" altLang="ja-JP"/>
          </a:p>
        </p:txBody>
      </p:sp>
    </p:spTree>
    <p:extLst>
      <p:ext uri="{BB962C8B-B14F-4D97-AF65-F5344CB8AC3E}">
        <p14:creationId xmlns:p14="http://schemas.microsoft.com/office/powerpoint/2010/main" val="2656389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760" y="3001268"/>
            <a:ext cx="6527800" cy="139700"/>
          </a:xfrm>
          <a:prstGeom prst="rect">
            <a:avLst/>
          </a:prstGeom>
        </p:spPr>
      </p:pic>
      <p:sp>
        <p:nvSpPr>
          <p:cNvPr id="2" name="タイトル 1"/>
          <p:cNvSpPr>
            <a:spLocks noGrp="1"/>
          </p:cNvSpPr>
          <p:nvPr>
            <p:ph type="ctrTitle"/>
          </p:nvPr>
        </p:nvSpPr>
        <p:spPr>
          <a:xfrm>
            <a:off x="3365819" y="2348880"/>
            <a:ext cx="6540182" cy="652388"/>
          </a:xfrm>
          <a:prstGeom prst="rect">
            <a:avLst/>
          </a:prstGeom>
        </p:spPr>
        <p:txBody>
          <a:bodyPr anchor="b"/>
          <a:lstStyle>
            <a:lvl1pPr>
              <a:defRPr sz="360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kumimoji="1" lang="ja-JP" altLang="en-US"/>
              <a:t>マスター タイトルの書式設定</a:t>
            </a:r>
            <a:endParaRPr kumimoji="1" lang="ja-JP" altLang="en-US" dirty="0"/>
          </a:p>
        </p:txBody>
      </p:sp>
      <p:sp>
        <p:nvSpPr>
          <p:cNvPr id="4" name="日付プレースホルダー 3"/>
          <p:cNvSpPr>
            <a:spLocks noGrp="1"/>
          </p:cNvSpPr>
          <p:nvPr>
            <p:ph type="dt" sz="half" idx="10"/>
          </p:nvPr>
        </p:nvSpPr>
        <p:spPr/>
        <p:txBody>
          <a:bodyPr/>
          <a:lstStyle/>
          <a:p>
            <a:pPr>
              <a:defRPr/>
            </a:pPr>
            <a:fld id="{B7219A2B-1E3C-440D-8F28-C9B43EC9A056}" type="datetimeFigureOut">
              <a:rPr lang="ja-JP" altLang="en-US" smtClean="0"/>
              <a:pPr>
                <a:defRPr/>
              </a:pPr>
              <a:t>2020/1/14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63B7A87-68F5-4BA7-886F-5A82FF24029A}" type="slidenum">
              <a:rPr lang="ja-JP" altLang="en-US" smtClean="0"/>
              <a:pPr>
                <a:defRPr/>
              </a:pPr>
              <a:t>‹#›</a:t>
            </a:fld>
            <a:endParaRPr lang="en-US" altLang="ja-JP"/>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65819" cy="6858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456" y="5926153"/>
            <a:ext cx="719596" cy="717770"/>
          </a:xfrm>
          <a:prstGeom prst="rect">
            <a:avLst/>
          </a:prstGeom>
        </p:spPr>
      </p:pic>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68892" y="3237584"/>
            <a:ext cx="2606562" cy="431118"/>
          </a:xfrm>
          <a:prstGeom prst="rect">
            <a:avLst/>
          </a:prstGeom>
        </p:spPr>
      </p:pic>
    </p:spTree>
    <p:extLst>
      <p:ext uri="{BB962C8B-B14F-4D97-AF65-F5344CB8AC3E}">
        <p14:creationId xmlns:p14="http://schemas.microsoft.com/office/powerpoint/2010/main" val="183195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156"/>
            <a:ext cx="7617296" cy="620688"/>
          </a:xfrm>
          <a:prstGeom prst="rect">
            <a:avLst/>
          </a:prstGeom>
        </p:spPr>
        <p:txBody>
          <a:bodyPr anchor="ctr"/>
          <a:lstStyle>
            <a:lvl1pPr algn="l">
              <a:def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defRPr>
            </a:lvl1pPr>
          </a:lstStyle>
          <a:p>
            <a:pPr lvl="0"/>
            <a:r>
              <a:rPr lang="ja-JP" altLang="en-US"/>
              <a:t>マスター タイトルの書式設定</a:t>
            </a:r>
            <a:endParaRPr lang="ja-JP" altLang="en-US" dirty="0"/>
          </a:p>
        </p:txBody>
      </p:sp>
      <p:sp>
        <p:nvSpPr>
          <p:cNvPr id="6" name="日付プレースホルダー 3"/>
          <p:cNvSpPr>
            <a:spLocks noGrp="1"/>
          </p:cNvSpPr>
          <p:nvPr>
            <p:ph type="dt" sz="half" idx="10"/>
          </p:nvPr>
        </p:nvSpPr>
        <p:spPr/>
        <p:txBody>
          <a:bodyPr/>
          <a:lstStyle>
            <a:lvl1pPr>
              <a:defRPr/>
            </a:lvl1pPr>
          </a:lstStyle>
          <a:p>
            <a:pPr>
              <a:defRPr/>
            </a:pPr>
            <a:fld id="{334111EB-27D8-4534-ABD8-F333F86AE62E}" type="datetimeFigureOut">
              <a:rPr lang="ja-JP" altLang="en-US" smtClean="0"/>
              <a:pPr>
                <a:defRPr/>
              </a:pPr>
              <a:t>2020/1/14</a:t>
            </a:fld>
            <a:endParaRPr lang="ja-JP" altLang="en-US"/>
          </a:p>
        </p:txBody>
      </p:sp>
      <p:sp>
        <p:nvSpPr>
          <p:cNvPr id="7"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p:txBody>
          <a:bodyPr/>
          <a:lstStyle>
            <a:lvl1pPr>
              <a:defRPr/>
            </a:lvl1pPr>
          </a:lstStyle>
          <a:p>
            <a:pPr>
              <a:defRPr/>
            </a:pPr>
            <a:fld id="{E9753548-D227-4D2A-B12D-0A8EF16DEB72}" type="slidenum">
              <a:rPr lang="ja-JP" altLang="en-US" smtClean="0"/>
              <a:pPr>
                <a:defRPr/>
              </a:pPr>
              <a:t>‹#›</a:t>
            </a:fld>
            <a:endParaRPr lang="en-US" altLang="ja-JP" dirty="0"/>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6132"/>
          <a:stretch/>
        </p:blipFill>
        <p:spPr>
          <a:xfrm>
            <a:off x="0" y="638091"/>
            <a:ext cx="9297311" cy="79361"/>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838" y="8336"/>
            <a:ext cx="711845" cy="710038"/>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89114" y="268857"/>
            <a:ext cx="1866426" cy="363504"/>
          </a:xfrm>
          <a:prstGeom prst="rect">
            <a:avLst/>
          </a:prstGeom>
        </p:spPr>
      </p:pic>
    </p:spTree>
    <p:extLst>
      <p:ext uri="{BB962C8B-B14F-4D97-AF65-F5344CB8AC3E}">
        <p14:creationId xmlns:p14="http://schemas.microsoft.com/office/powerpoint/2010/main" val="284239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sp>
        <p:nvSpPr>
          <p:cNvPr id="12" name="タイトル 1"/>
          <p:cNvSpPr>
            <a:spLocks noGrp="1"/>
          </p:cNvSpPr>
          <p:nvPr>
            <p:ph type="ctrTitle"/>
          </p:nvPr>
        </p:nvSpPr>
        <p:spPr>
          <a:xfrm>
            <a:off x="1679500" y="2776612"/>
            <a:ext cx="6540182" cy="652388"/>
          </a:xfrm>
          <a:prstGeom prst="rect">
            <a:avLst/>
          </a:prstGeom>
        </p:spPr>
        <p:txBody>
          <a:bodyPr anchor="b"/>
          <a:lstStyle>
            <a:lvl1pPr>
              <a:defRPr sz="360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defRPr>
            </a:lvl1pPr>
          </a:lstStyle>
          <a:p>
            <a:r>
              <a:rPr kumimoji="1" lang="ja-JP" altLang="en-US"/>
              <a:t>マスター タイトルの書式設定</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68"/>
            <a:ext cx="9906000" cy="1197171"/>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536" y="3428510"/>
            <a:ext cx="7103864" cy="152028"/>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456" y="5926153"/>
            <a:ext cx="719596" cy="717770"/>
          </a:xfrm>
          <a:prstGeom prst="rect">
            <a:avLst/>
          </a:prstGeom>
        </p:spPr>
      </p:pic>
    </p:spTree>
    <p:extLst>
      <p:ext uri="{BB962C8B-B14F-4D97-AF65-F5344CB8AC3E}">
        <p14:creationId xmlns:p14="http://schemas.microsoft.com/office/powerpoint/2010/main" val="36369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fld id="{7A93DC8A-415E-4E82-B99D-3CEDE5A8E403}" type="datetime1">
              <a:rPr lang="ja-JP" altLang="en-US" smtClean="0"/>
              <a:pPr>
                <a:defRPr/>
              </a:pPr>
              <a:t>2020/1/14</a:t>
            </a:fld>
            <a:endParaRPr lang="ja-JP" altLang="en-US"/>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5862DD63-211A-4C32-A4DC-E16CC8F22CF0}" type="slidenum">
              <a:rPr lang="ja-JP" altLang="en-US" smtClean="0"/>
              <a:pPr>
                <a:defRPr/>
              </a:pPr>
              <a:t>‹#›</a:t>
            </a:fld>
            <a:endParaRPr lang="ja-JP" altLang="en-US"/>
          </a:p>
        </p:txBody>
      </p:sp>
      <p:sp>
        <p:nvSpPr>
          <p:cNvPr id="6" name="Rectangle 20"/>
          <p:cNvSpPr>
            <a:spLocks noChangeArrowheads="1"/>
          </p:cNvSpPr>
          <p:nvPr userDrawn="1"/>
        </p:nvSpPr>
        <p:spPr bwMode="auto">
          <a:xfrm>
            <a:off x="-1588" y="3657600"/>
            <a:ext cx="9907588" cy="131763"/>
          </a:xfrm>
          <a:prstGeom prst="rect">
            <a:avLst/>
          </a:prstGeom>
          <a:gradFill rotWithShape="1">
            <a:gsLst>
              <a:gs pos="0">
                <a:srgbClr val="FFFFFF">
                  <a:alpha val="0"/>
                </a:srgbClr>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a:latin typeface="Calibri" pitchFamily="34" charset="0"/>
            </a:endParaRPr>
          </a:p>
        </p:txBody>
      </p:sp>
      <p:sp>
        <p:nvSpPr>
          <p:cNvPr id="8" name="Rectangle 13"/>
          <p:cNvSpPr>
            <a:spLocks noChangeArrowheads="1"/>
          </p:cNvSpPr>
          <p:nvPr userDrawn="1"/>
        </p:nvSpPr>
        <p:spPr bwMode="auto">
          <a:xfrm>
            <a:off x="0" y="620713"/>
            <a:ext cx="9904413" cy="71437"/>
          </a:xfrm>
          <a:prstGeom prst="rect">
            <a:avLst/>
          </a:prstGeom>
          <a:gradFill rotWithShape="1">
            <a:gsLst>
              <a:gs pos="0">
                <a:srgbClr val="FFFFFF">
                  <a:alpha val="0"/>
                </a:srgbClr>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a:latin typeface="Calibri" pitchFamily="34" charset="0"/>
            </a:endParaRPr>
          </a:p>
        </p:txBody>
      </p:sp>
      <p:pic>
        <p:nvPicPr>
          <p:cNvPr id="9" name="Picture 21" descr="asterisk_logo01-[更新済み]_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45450" y="163513"/>
            <a:ext cx="1831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p:cNvSpPr>
            <a:spLocks noGrp="1"/>
          </p:cNvSpPr>
          <p:nvPr>
            <p:ph type="title"/>
          </p:nvPr>
        </p:nvSpPr>
        <p:spPr>
          <a:xfrm>
            <a:off x="1144352" y="3032454"/>
            <a:ext cx="7617296" cy="620688"/>
          </a:xfrm>
          <a:prstGeom prst="rect">
            <a:avLst/>
          </a:prstGeom>
        </p:spPr>
        <p:txBody>
          <a:bodyPr/>
          <a:lstStyle>
            <a:lvl1pPr algn="ctr">
              <a:defRPr lang="ja-JP" altLang="en-US" sz="32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22556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3" name="Rectangle 13"/>
          <p:cNvSpPr>
            <a:spLocks noChangeArrowheads="1"/>
          </p:cNvSpPr>
          <p:nvPr/>
        </p:nvSpPr>
        <p:spPr bwMode="auto">
          <a:xfrm>
            <a:off x="0" y="620713"/>
            <a:ext cx="9904413" cy="71437"/>
          </a:xfrm>
          <a:prstGeom prst="rect">
            <a:avLst/>
          </a:prstGeom>
          <a:gradFill rotWithShape="1">
            <a:gsLst>
              <a:gs pos="0">
                <a:srgbClr val="FFFFFF">
                  <a:alpha val="0"/>
                </a:srgbClr>
              </a:gs>
              <a:gs pos="100000">
                <a:srgbClr val="FF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endParaRPr lang="ja-JP" altLang="en-US"/>
          </a:p>
        </p:txBody>
      </p:sp>
      <p:pic>
        <p:nvPicPr>
          <p:cNvPr id="4" name="Picture 21" descr="asterisk_logo01-[更新済み]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141288"/>
            <a:ext cx="20732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 30"/>
          <p:cNvSpPr>
            <a:spLocks noGrp="1"/>
          </p:cNvSpPr>
          <p:nvPr/>
        </p:nvSpPr>
        <p:spPr>
          <a:xfrm>
            <a:off x="9274175" y="6424613"/>
            <a:ext cx="647700" cy="365125"/>
          </a:xfrm>
          <a:prstGeom prst="rect">
            <a:avLst/>
          </a:prstGeom>
        </p:spPr>
        <p:txBody>
          <a:bodyPr anchor="b" anchorCtr="1"/>
          <a:lstStyle>
            <a:defPPr>
              <a:defRPr lang="ja-JP"/>
            </a:defPPr>
            <a:lvl1pPr algn="ct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r">
              <a:defRPr/>
            </a:pPr>
            <a:fld id="{7098639B-E0D0-47C5-A583-9708A58F224A}" type="slidenum">
              <a:rPr lang="ja-JP" altLang="en-US">
                <a:latin typeface="メイリオ" pitchFamily="50" charset="-128"/>
                <a:ea typeface="メイリオ" pitchFamily="50" charset="-128"/>
                <a:cs typeface="メイリオ" pitchFamily="50" charset="-128"/>
              </a:rPr>
              <a:pPr algn="r">
                <a:defRPr/>
              </a:pPr>
              <a:t>‹#›</a:t>
            </a:fld>
            <a:endParaRPr lang="ja-JP" altLang="en-US" dirty="0">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44292"/>
            <a:ext cx="7617296" cy="620688"/>
          </a:xfrm>
          <a:prstGeom prst="rect">
            <a:avLst/>
          </a:prstGeom>
        </p:spPr>
        <p:txBody>
          <a:bodyPr/>
          <a:lstStyle>
            <a:lvl1pPr algn="l">
              <a:def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defRPr>
            </a:lvl1pPr>
          </a:lstStyle>
          <a:p>
            <a:pPr lvl="0"/>
            <a:r>
              <a:rPr lang="ja-JP" altLang="en-US" dirty="0"/>
              <a:t>マスター タイトルの書式設定</a:t>
            </a:r>
          </a:p>
        </p:txBody>
      </p:sp>
      <p:sp>
        <p:nvSpPr>
          <p:cNvPr id="6" name="日付プレースホルダー 3"/>
          <p:cNvSpPr>
            <a:spLocks noGrp="1"/>
          </p:cNvSpPr>
          <p:nvPr>
            <p:ph type="dt" sz="half" idx="10"/>
          </p:nvPr>
        </p:nvSpPr>
        <p:spPr/>
        <p:txBody>
          <a:bodyPr/>
          <a:lstStyle>
            <a:lvl1pPr>
              <a:defRPr/>
            </a:lvl1pPr>
          </a:lstStyle>
          <a:p>
            <a:pPr>
              <a:defRPr/>
            </a:pPr>
            <a:fld id="{532CA647-5EDC-4B00-98BD-61D306E1194C}" type="datetime1">
              <a:rPr lang="ja-JP" altLang="en-US"/>
              <a:pPr>
                <a:defRPr/>
              </a:pPr>
              <a:t>2020/1/14</a:t>
            </a:fld>
            <a:endParaRPr lang="ja-JP" altLang="en-US"/>
          </a:p>
        </p:txBody>
      </p:sp>
      <p:sp>
        <p:nvSpPr>
          <p:cNvPr id="7" name="フッター プレースホルダー 4"/>
          <p:cNvSpPr>
            <a:spLocks noGrp="1"/>
          </p:cNvSpPr>
          <p:nvPr>
            <p:ph type="ftr" sz="quarter" idx="11"/>
          </p:nvPr>
        </p:nvSpPr>
        <p:spPr>
          <a:xfrm>
            <a:off x="3440113" y="6376988"/>
            <a:ext cx="3136900" cy="365125"/>
          </a:xfrm>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7228BE20-9B5C-4AFF-8006-3924883BC407}" type="slidenum">
              <a:rPr lang="ja-JP" altLang="en-US"/>
              <a:pPr>
                <a:defRPr/>
              </a:pPr>
              <a:t>‹#›</a:t>
            </a:fld>
            <a:endParaRPr lang="ja-JP" altLang="en-US"/>
          </a:p>
        </p:txBody>
      </p:sp>
    </p:spTree>
    <p:extLst>
      <p:ext uri="{BB962C8B-B14F-4D97-AF65-F5344CB8AC3E}">
        <p14:creationId xmlns:p14="http://schemas.microsoft.com/office/powerpoint/2010/main" val="238340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0" y="620713"/>
            <a:ext cx="9904413" cy="71437"/>
          </a:xfrm>
          <a:prstGeom prst="rect">
            <a:avLst/>
          </a:prstGeom>
          <a:gradFill rotWithShape="1">
            <a:gsLst>
              <a:gs pos="0">
                <a:srgbClr val="FFFFFF">
                  <a:alpha val="0"/>
                </a:srgbClr>
              </a:gs>
              <a:gs pos="100000">
                <a:srgbClr val="FF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000">
                <a:solidFill>
                  <a:schemeClr val="tx1"/>
                </a:solidFill>
                <a:latin typeface="HGP創英角ｺﾞｼｯｸUB" pitchFamily="50" charset="-128"/>
                <a:ea typeface="HGP創英角ｺﾞｼｯｸUB" pitchFamily="50" charset="-128"/>
              </a:defRPr>
            </a:lvl1pPr>
            <a:lvl2pPr marL="742950" indent="-285750" eaLnBrk="0" hangingPunct="0">
              <a:defRPr kumimoji="1" sz="2000">
                <a:solidFill>
                  <a:schemeClr val="tx1"/>
                </a:solidFill>
                <a:latin typeface="HGP創英角ｺﾞｼｯｸUB" pitchFamily="50" charset="-128"/>
                <a:ea typeface="HGP創英角ｺﾞｼｯｸUB" pitchFamily="50" charset="-128"/>
              </a:defRPr>
            </a:lvl2pPr>
            <a:lvl3pPr marL="1143000" indent="-228600" eaLnBrk="0" hangingPunct="0">
              <a:defRPr kumimoji="1" sz="2000">
                <a:solidFill>
                  <a:schemeClr val="tx1"/>
                </a:solidFill>
                <a:latin typeface="HGP創英角ｺﾞｼｯｸUB" pitchFamily="50" charset="-128"/>
                <a:ea typeface="HGP創英角ｺﾞｼｯｸUB" pitchFamily="50" charset="-128"/>
              </a:defRPr>
            </a:lvl3pPr>
            <a:lvl4pPr marL="1600200" indent="-228600" eaLnBrk="0" hangingPunct="0">
              <a:defRPr kumimoji="1" sz="2000">
                <a:solidFill>
                  <a:schemeClr val="tx1"/>
                </a:solidFill>
                <a:latin typeface="HGP創英角ｺﾞｼｯｸUB" pitchFamily="50" charset="-128"/>
                <a:ea typeface="HGP創英角ｺﾞｼｯｸUB" pitchFamily="50" charset="-128"/>
              </a:defRPr>
            </a:lvl4pPr>
            <a:lvl5pPr marL="2057400" indent="-228600" eaLnBrk="0" hangingPunct="0">
              <a:defRPr kumimoji="1" sz="2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endParaRPr lang="ja-JP" altLang="en-US"/>
          </a:p>
        </p:txBody>
      </p:sp>
      <p:pic>
        <p:nvPicPr>
          <p:cNvPr id="4" name="Picture 21" descr="asterisk_logo01-[更新済み]_0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7550" y="220663"/>
            <a:ext cx="1457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 30"/>
          <p:cNvSpPr>
            <a:spLocks noGrp="1"/>
          </p:cNvSpPr>
          <p:nvPr userDrawn="1"/>
        </p:nvSpPr>
        <p:spPr>
          <a:xfrm>
            <a:off x="9113838" y="6359525"/>
            <a:ext cx="792162" cy="365125"/>
          </a:xfrm>
          <a:prstGeom prst="rect">
            <a:avLst/>
          </a:prstGeom>
        </p:spPr>
        <p:txBody>
          <a:bodyPr anchor="b" anchorCtr="1"/>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a:defRPr/>
            </a:pPr>
            <a:fld id="{04E3358B-8861-4A0B-BA8F-0B96C867D5F8}" type="slidenum">
              <a:rPr lang="ja-JP" altLang="en-US" sz="1200">
                <a:solidFill>
                  <a:srgbClr val="898989"/>
                </a:solidFill>
                <a:latin typeface="メイリオ" pitchFamily="50" charset="-128"/>
                <a:ea typeface="メイリオ" pitchFamily="50" charset="-128"/>
                <a:cs typeface="メイリオ" pitchFamily="50" charset="-128"/>
              </a:rPr>
              <a:pPr algn="r">
                <a:defRPr/>
              </a:pPr>
              <a:t>‹#›</a:t>
            </a:fld>
            <a:endParaRPr lang="ja-JP" altLang="en-US" sz="1200">
              <a:solidFill>
                <a:srgbClr val="898989"/>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58360"/>
            <a:ext cx="7617296" cy="620688"/>
          </a:xfrm>
          <a:prstGeom prst="rect">
            <a:avLst/>
          </a:prstGeom>
        </p:spPr>
        <p:txBody>
          <a:bodyPr/>
          <a:lstStyle>
            <a:lvl1pPr algn="l">
              <a:def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defRPr>
            </a:lvl1pPr>
          </a:lstStyle>
          <a:p>
            <a:pPr lvl="0"/>
            <a:r>
              <a:rPr lang="ja-JP" altLang="en-US" dirty="0"/>
              <a:t>マスター タイトルの書式設定</a:t>
            </a:r>
          </a:p>
        </p:txBody>
      </p:sp>
      <p:sp>
        <p:nvSpPr>
          <p:cNvPr id="6" name="日付プレースホルダー 3"/>
          <p:cNvSpPr>
            <a:spLocks noGrp="1"/>
          </p:cNvSpPr>
          <p:nvPr>
            <p:ph type="dt" sz="half" idx="10"/>
          </p:nvPr>
        </p:nvSpPr>
        <p:spPr/>
        <p:txBody>
          <a:bodyPr/>
          <a:lstStyle>
            <a:lvl1pPr>
              <a:defRPr/>
            </a:lvl1pPr>
          </a:lstStyle>
          <a:p>
            <a:pPr>
              <a:defRPr/>
            </a:pPr>
            <a:fld id="{7F5CA19F-AD59-486E-9CC7-E6BDBC198E28}" type="datetimeFigureOut">
              <a:rPr lang="ja-JP" altLang="en-US"/>
              <a:pPr>
                <a:defRPr/>
              </a:pPr>
              <a:t>2020/1/14</a:t>
            </a:fld>
            <a:endParaRPr lang="ja-JP" altLang="en-US"/>
          </a:p>
        </p:txBody>
      </p:sp>
      <p:sp>
        <p:nvSpPr>
          <p:cNvPr id="7"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p:txBody>
          <a:bodyPr/>
          <a:lstStyle>
            <a:lvl1pPr>
              <a:defRPr/>
            </a:lvl1pPr>
          </a:lstStyle>
          <a:p>
            <a:pPr>
              <a:defRPr/>
            </a:pPr>
            <a:fld id="{A780E439-3726-486A-879C-10657ABB4B43}" type="slidenum">
              <a:rPr lang="ja-JP" altLang="en-US"/>
              <a:pPr>
                <a:defRPr/>
              </a:pPr>
              <a:t>‹#›</a:t>
            </a:fld>
            <a:endParaRPr lang="ja-JP" altLang="en-US"/>
          </a:p>
        </p:txBody>
      </p:sp>
    </p:spTree>
    <p:extLst>
      <p:ext uri="{BB962C8B-B14F-4D97-AF65-F5344CB8AC3E}">
        <p14:creationId xmlns:p14="http://schemas.microsoft.com/office/powerpoint/2010/main" val="734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724357"/>
            <a:ext cx="9906000" cy="161028"/>
          </a:xfrm>
          <a:prstGeom prst="rect">
            <a:avLst/>
          </a:prstGeom>
        </p:spPr>
      </p:pic>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7219A2B-1E3C-440D-8F28-C9B43EC9A056}" type="datetimeFigureOut">
              <a:rPr lang="ja-JP" altLang="en-US" smtClean="0"/>
              <a:pPr>
                <a:defRPr/>
              </a:pPr>
              <a:t>2020/1/14</a:t>
            </a:fld>
            <a:endParaRPr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3B7A87-68F5-4BA7-886F-5A82FF24029A}" type="slidenum">
              <a:rPr lang="ja-JP" altLang="en-US" smtClean="0"/>
              <a:pPr>
                <a:defRPr/>
              </a:pPr>
              <a:t>‹#›</a:t>
            </a:fld>
            <a:endParaRPr lang="en-US" altLang="ja-JP"/>
          </a:p>
        </p:txBody>
      </p:sp>
      <p:sp>
        <p:nvSpPr>
          <p:cNvPr id="8" name="Rectangle 24"/>
          <p:cNvSpPr>
            <a:spLocks noChangeArrowheads="1"/>
          </p:cNvSpPr>
          <p:nvPr/>
        </p:nvSpPr>
        <p:spPr bwMode="auto">
          <a:xfrm>
            <a:off x="7940025" y="6669632"/>
            <a:ext cx="20072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defRPr/>
            </a:pPr>
            <a:r>
              <a:rPr lang="en" altLang="ja-JP" sz="900" dirty="0"/>
              <a:t>© Asterisk Inc. All Rights Reserved.</a:t>
            </a:r>
            <a:endParaRPr lang="en-US" altLang="ja-JP" sz="900" dirty="0">
              <a:solidFill>
                <a:schemeClr val="tx1"/>
              </a:solidFill>
              <a:latin typeface="Calibri" pitchFamily="34" charset="0"/>
            </a:endParaRPr>
          </a:p>
        </p:txBody>
      </p:sp>
    </p:spTree>
    <p:extLst>
      <p:ext uri="{BB962C8B-B14F-4D97-AF65-F5344CB8AC3E}">
        <p14:creationId xmlns:p14="http://schemas.microsoft.com/office/powerpoint/2010/main" val="705030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p:cNvSpPr>
          <p:nvPr/>
        </p:nvSpPr>
        <p:spPr bwMode="auto">
          <a:xfrm>
            <a:off x="1084263" y="2924175"/>
            <a:ext cx="7731125" cy="720725"/>
          </a:xfrm>
          <a:prstGeom prst="rect">
            <a:avLst/>
          </a:prstGeom>
          <a:noFill/>
          <a:ln>
            <a:noFill/>
          </a:ln>
        </p:spPr>
        <p:txBody>
          <a:bodyPr/>
          <a:lstStyle/>
          <a:p>
            <a:pPr algn="ctr" eaLnBrk="1" fontAlgn="auto" hangingPunct="1">
              <a:spcBef>
                <a:spcPct val="20000"/>
              </a:spcBef>
              <a:spcAft>
                <a:spcPts val="0"/>
              </a:spcAft>
              <a:defRPr/>
            </a:pPr>
            <a:endParaRPr lang="ja-JP" altLang="fr-CA" sz="3600" dirty="0">
              <a:solidFill>
                <a:srgbClr val="111111"/>
              </a:solidFill>
              <a:effectLst>
                <a:outerShdw blurRad="38100" dist="38100" dir="2700000" algn="tl">
                  <a:srgbClr val="000000">
                    <a:alpha val="43137"/>
                  </a:srgbClr>
                </a:outerShdw>
              </a:effectLst>
              <a:latin typeface="HGP創英角ｺﾞｼｯｸUB" pitchFamily="50" charset="-128"/>
              <a:ea typeface="HG創英角ｺﾞｼｯｸUB" pitchFamily="49" charset="-128"/>
            </a:endParaRPr>
          </a:p>
        </p:txBody>
      </p:sp>
      <p:sp>
        <p:nvSpPr>
          <p:cNvPr id="2" name="タイトル 1"/>
          <p:cNvSpPr>
            <a:spLocks noGrp="1"/>
          </p:cNvSpPr>
          <p:nvPr>
            <p:ph type="ctrTitle"/>
          </p:nvPr>
        </p:nvSpPr>
        <p:spPr>
          <a:xfrm>
            <a:off x="3365818" y="2099393"/>
            <a:ext cx="6540182" cy="720725"/>
          </a:xfrm>
        </p:spPr>
        <p:txBody>
          <a:bodyPr/>
          <a:lstStyle/>
          <a:p>
            <a:r>
              <a:rPr lang="en-US" altLang="ja-JP" sz="4000" dirty="0">
                <a:solidFill>
                  <a:srgbClr val="0070C0"/>
                </a:solidFill>
                <a:effectLst>
                  <a:outerShdw blurRad="38100" dist="38100" dir="2700000" algn="tl">
                    <a:srgbClr val="C0C0C0"/>
                  </a:outerShdw>
                </a:effectLst>
                <a:latin typeface="HGSMinchoE" panose="02020900000000000000" pitchFamily="18" charset="-128"/>
                <a:ea typeface="HGSMinchoE" panose="02020900000000000000" pitchFamily="18" charset="-128"/>
              </a:rPr>
              <a:t>”</a:t>
            </a:r>
            <a:r>
              <a:rPr lang="ja-JP" altLang="en-US" sz="4000">
                <a:solidFill>
                  <a:srgbClr val="0070C0"/>
                </a:solidFill>
                <a:effectLst>
                  <a:outerShdw blurRad="38100" dist="38100" dir="2700000" algn="tl">
                    <a:srgbClr val="C0C0C0"/>
                  </a:outerShdw>
                </a:effectLst>
                <a:latin typeface="HGSMinchoE" panose="02020900000000000000" pitchFamily="18" charset="-128"/>
                <a:ea typeface="HGSMinchoE" panose="02020900000000000000" pitchFamily="18" charset="-128"/>
              </a:rPr>
              <a:t>あんしん保守サービス“</a:t>
            </a:r>
            <a:endParaRPr lang="ja-JP" altLang="en-US" sz="4000" dirty="0">
              <a:solidFill>
                <a:srgbClr val="0070C0"/>
              </a:solidFill>
              <a:effectLst>
                <a:outerShdw blurRad="38100" dist="38100" dir="2700000" algn="tl">
                  <a:srgbClr val="C0C0C0"/>
                </a:outerShdw>
              </a:effectLst>
              <a:latin typeface="HGSMinchoE" panose="02020900000000000000" pitchFamily="18" charset="-128"/>
              <a:ea typeface="HGSMinchoE" panose="02020900000000000000" pitchFamily="18" charset="-128"/>
            </a:endParaRPr>
          </a:p>
        </p:txBody>
      </p:sp>
      <p:sp>
        <p:nvSpPr>
          <p:cNvPr id="8" name="Rectangle 4"/>
          <p:cNvSpPr>
            <a:spLocks noGrp="1" noChangeArrowheads="1"/>
          </p:cNvSpPr>
          <p:nvPr>
            <p:ph type="subTitle" idx="4294967295"/>
          </p:nvPr>
        </p:nvSpPr>
        <p:spPr>
          <a:xfrm>
            <a:off x="3771068" y="5002444"/>
            <a:ext cx="5760765" cy="504056"/>
          </a:xfrm>
          <a:prstGeom prst="rect">
            <a:avLst/>
          </a:prstGeom>
        </p:spPr>
        <p:txBody>
          <a:bodyPr/>
          <a:lstStyle/>
          <a:p>
            <a:pPr algn="ctr" eaLnBrk="1" fontAlgn="auto" hangingPunct="1">
              <a:spcAft>
                <a:spcPts val="0"/>
              </a:spcAft>
              <a:buFont typeface="Arial" panose="020B0604020202020204" pitchFamily="34" charset="0"/>
              <a:buNone/>
              <a:defRPr/>
            </a:pPr>
            <a:r>
              <a:rPr lang="ja-JP" altLang="en-US" sz="2000" i="1" dirty="0">
                <a:latin typeface="HGP創英角ｺﾞｼｯｸUB" panose="020B0900000000000000" pitchFamily="50" charset="-128"/>
                <a:ea typeface="HGP創英角ｺﾞｼｯｸUB" panose="020B0900000000000000" pitchFamily="50" charset="-128"/>
              </a:rPr>
              <a:t>明日を読む</a:t>
            </a:r>
            <a:r>
              <a:rPr lang="en-US" altLang="ja-JP" sz="2000" i="1" dirty="0" err="1">
                <a:latin typeface="HGP創英角ｺﾞｼｯｸUB" panose="020B0900000000000000" pitchFamily="50" charset="-128"/>
                <a:ea typeface="HGP創英角ｺﾞｼｯｸUB" panose="020B0900000000000000" pitchFamily="50" charset="-128"/>
              </a:rPr>
              <a:t>AsReader</a:t>
            </a:r>
            <a:r>
              <a:rPr lang="ja-JP" altLang="en-US" sz="2000" i="1" dirty="0">
                <a:latin typeface="HGP創英角ｺﾞｼｯｸUB" panose="020B0900000000000000" pitchFamily="50" charset="-128"/>
                <a:ea typeface="HGP創英角ｺﾞｼｯｸUB" panose="020B0900000000000000" pitchFamily="50" charset="-128"/>
              </a:rPr>
              <a:t> （アズリーダー）</a:t>
            </a:r>
          </a:p>
        </p:txBody>
      </p:sp>
      <p:pic>
        <p:nvPicPr>
          <p:cNvPr id="6" name="図 5">
            <a:extLst>
              <a:ext uri="{FF2B5EF4-FFF2-40B4-BE49-F238E27FC236}">
                <a16:creationId xmlns:a16="http://schemas.microsoft.com/office/drawing/2014/main" id="{FBAB82DD-F6C6-EA4A-B129-BD486A19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357" y="4398244"/>
            <a:ext cx="4747409" cy="5542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4B1122A-2009-DE4E-975A-A95A7934B6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372" y="2708920"/>
            <a:ext cx="5475255" cy="648072"/>
          </a:xfrm>
          <a:prstGeom prst="rect">
            <a:avLst/>
          </a:prstGeom>
        </p:spPr>
      </p:pic>
      <p:pic>
        <p:nvPicPr>
          <p:cNvPr id="8" name="図 7" descr="屋内, コンピュータ, キーボード, ホワイト が含まれている画像&#10;&#10;自動的に生成された説明">
            <a:extLst>
              <a:ext uri="{FF2B5EF4-FFF2-40B4-BE49-F238E27FC236}">
                <a16:creationId xmlns:a16="http://schemas.microsoft.com/office/drawing/2014/main" id="{7EF54AF2-B919-0D42-A307-507889F7E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260" y="4365104"/>
            <a:ext cx="2777480" cy="1328733"/>
          </a:xfrm>
          <a:prstGeom prst="rect">
            <a:avLst/>
          </a:prstGeom>
        </p:spPr>
      </p:pic>
    </p:spTree>
    <p:extLst>
      <p:ext uri="{BB962C8B-B14F-4D97-AF65-F5344CB8AC3E}">
        <p14:creationId xmlns:p14="http://schemas.microsoft.com/office/powerpoint/2010/main" val="139264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kumimoji="1" lang="en-US" altLang="ja-JP" dirty="0" err="1"/>
              <a:t>AsReader</a:t>
            </a:r>
            <a:r>
              <a:rPr kumimoji="1" lang="en-US" altLang="ja-JP" dirty="0"/>
              <a:t> Care PLUS</a:t>
            </a:r>
            <a:endParaRPr kumimoji="1" lang="ja-JP" altLang="en-US" dirty="0"/>
          </a:p>
        </p:txBody>
      </p:sp>
      <p:pic>
        <p:nvPicPr>
          <p:cNvPr id="4" name="図 3">
            <a:extLst>
              <a:ext uri="{FF2B5EF4-FFF2-40B4-BE49-F238E27FC236}">
                <a16:creationId xmlns:a16="http://schemas.microsoft.com/office/drawing/2014/main" id="{8619A852-1D84-9C44-8701-B6A36244AC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403" y="1412776"/>
            <a:ext cx="7800481" cy="923294"/>
          </a:xfrm>
          <a:prstGeom prst="rect">
            <a:avLst/>
          </a:prstGeom>
        </p:spPr>
      </p:pic>
      <p:sp>
        <p:nvSpPr>
          <p:cNvPr id="5" name="角丸四角形 4">
            <a:extLst>
              <a:ext uri="{FF2B5EF4-FFF2-40B4-BE49-F238E27FC236}">
                <a16:creationId xmlns:a16="http://schemas.microsoft.com/office/drawing/2014/main" id="{10B4C5ED-D0D2-C742-BED2-439FF8F51C1E}"/>
              </a:ext>
            </a:extLst>
          </p:cNvPr>
          <p:cNvSpPr/>
          <p:nvPr/>
        </p:nvSpPr>
        <p:spPr>
          <a:xfrm>
            <a:off x="668524" y="1139990"/>
            <a:ext cx="8568952" cy="1498916"/>
          </a:xfrm>
          <a:prstGeom prst="roundRect">
            <a:avLst/>
          </a:prstGeom>
          <a:solidFill>
            <a:schemeClr val="bg1">
              <a:alpha val="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CB79B446-A95B-714E-B5DA-51142E674CFC}"/>
              </a:ext>
            </a:extLst>
          </p:cNvPr>
          <p:cNvGrpSpPr/>
          <p:nvPr/>
        </p:nvGrpSpPr>
        <p:grpSpPr>
          <a:xfrm>
            <a:off x="1442240" y="2780928"/>
            <a:ext cx="7096815" cy="3526089"/>
            <a:chOff x="1404595" y="1631103"/>
            <a:chExt cx="7096815" cy="3526089"/>
          </a:xfrm>
        </p:grpSpPr>
        <p:sp>
          <p:nvSpPr>
            <p:cNvPr id="11" name="正方形/長方形 10">
              <a:extLst>
                <a:ext uri="{FF2B5EF4-FFF2-40B4-BE49-F238E27FC236}">
                  <a16:creationId xmlns:a16="http://schemas.microsoft.com/office/drawing/2014/main" id="{2237656B-7064-7341-B2AC-7EB436ED0364}"/>
                </a:ext>
              </a:extLst>
            </p:cNvPr>
            <p:cNvSpPr/>
            <p:nvPr/>
          </p:nvSpPr>
          <p:spPr>
            <a:xfrm>
              <a:off x="1404595" y="1631103"/>
              <a:ext cx="7096815" cy="3457293"/>
            </a:xfrm>
            <a:prstGeom prst="rect">
              <a:avLst/>
            </a:prstGeom>
          </p:spPr>
          <p:txBody>
            <a:bodyPr wrap="none">
              <a:spAutoFit/>
            </a:bodyPr>
            <a:lstStyle/>
            <a:p>
              <a:pPr algn="ctr">
                <a:lnSpc>
                  <a:spcPct val="150000"/>
                </a:lnSpc>
              </a:pPr>
              <a: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t>故障だけじゃない！</a:t>
              </a:r>
              <a:b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br>
              <a: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t>壊してしまっても業務を止めない保守サービス！</a:t>
              </a:r>
              <a:endParaRPr lang="en-US" altLang="ja-JP" sz="2400" b="1"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endParaRPr lang="en-US" altLang="ja-JP" sz="1000" b="1"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en-US" altLang="ja-JP" dirty="0" err="1">
                  <a:solidFill>
                    <a:schemeClr val="tx1">
                      <a:lumMod val="75000"/>
                      <a:lumOff val="25000"/>
                    </a:schemeClr>
                  </a:solidFill>
                  <a:latin typeface="ヒラギノ角ゴ Pro W3" panose="020B0300000000000000" pitchFamily="34" charset="-128"/>
                  <a:ea typeface="ヒラギノ角ゴ Pro W3" panose="020B0300000000000000" pitchFamily="34" charset="-128"/>
                </a:rPr>
                <a:t>AsReader</a:t>
              </a:r>
              <a:r>
                <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rPr>
                <a:t> Care PLUS</a:t>
              </a: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は、普通の保守サービスとはケタ違い！</a:t>
              </a:r>
              <a:b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b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通常使用による劣化や損耗による不具合はもちろん、</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お客様の使用方法や不注意に起因した破損・損壊でも</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無償交換します。なので、お客様は契約時の保守契約料金だけで</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長期に渡って安心してご使用いただけます。</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p:txBody>
        </p:sp>
        <p:cxnSp>
          <p:nvCxnSpPr>
            <p:cNvPr id="12" name="直線コネクタ 11">
              <a:extLst>
                <a:ext uri="{FF2B5EF4-FFF2-40B4-BE49-F238E27FC236}">
                  <a16:creationId xmlns:a16="http://schemas.microsoft.com/office/drawing/2014/main" id="{3F17A580-0654-2645-9AAA-3C96B79CA421}"/>
                </a:ext>
              </a:extLst>
            </p:cNvPr>
            <p:cNvCxnSpPr/>
            <p:nvPr/>
          </p:nvCxnSpPr>
          <p:spPr>
            <a:xfrm>
              <a:off x="2864768" y="2927247"/>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C70871E-0391-D549-B1F9-6C1CF21BD814}"/>
                </a:ext>
              </a:extLst>
            </p:cNvPr>
            <p:cNvCxnSpPr/>
            <p:nvPr/>
          </p:nvCxnSpPr>
          <p:spPr>
            <a:xfrm>
              <a:off x="2864768" y="5157192"/>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049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738"/>
            <a:ext cx="7616825" cy="620712"/>
          </a:xfrm>
          <a:prstGeom prst="rect">
            <a:avLst/>
          </a:prstGeom>
        </p:spPr>
        <p:txBody>
          <a:bodyPr/>
          <a:lstStyle/>
          <a:p>
            <a:pPr>
              <a:defRPr/>
            </a:pPr>
            <a:r>
              <a:rPr lang="ja-JP" altLang="en-US"/>
              <a:t>　</a:t>
            </a:r>
            <a:r>
              <a:rPr lang="en-US" altLang="ja-JP" dirty="0" err="1"/>
              <a:t>AsReader</a:t>
            </a:r>
            <a:r>
              <a:rPr lang="en-US" altLang="ja-JP" dirty="0"/>
              <a:t> Care PLUS</a:t>
            </a:r>
            <a:endPara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grpSp>
        <p:nvGrpSpPr>
          <p:cNvPr id="10" name="グループ化 9">
            <a:extLst>
              <a:ext uri="{FF2B5EF4-FFF2-40B4-BE49-F238E27FC236}">
                <a16:creationId xmlns:a16="http://schemas.microsoft.com/office/drawing/2014/main" id="{5C0F0471-94E8-234E-97DD-6D55CDEC7B45}"/>
              </a:ext>
            </a:extLst>
          </p:cNvPr>
          <p:cNvGrpSpPr/>
          <p:nvPr/>
        </p:nvGrpSpPr>
        <p:grpSpPr>
          <a:xfrm>
            <a:off x="119421" y="1484784"/>
            <a:ext cx="9802131" cy="3416426"/>
            <a:chOff x="735322" y="808700"/>
            <a:chExt cx="7746070" cy="2699809"/>
          </a:xfrm>
        </p:grpSpPr>
        <p:pic>
          <p:nvPicPr>
            <p:cNvPr id="7" name="図 6" descr="メーター が含まれている画像&#10;&#10;自動的に生成された説明">
              <a:extLst>
                <a:ext uri="{FF2B5EF4-FFF2-40B4-BE49-F238E27FC236}">
                  <a16:creationId xmlns:a16="http://schemas.microsoft.com/office/drawing/2014/main" id="{96C1DA98-A5EB-654B-9C7E-C31A6D6C2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00" y="1776066"/>
              <a:ext cx="7494692" cy="1732443"/>
            </a:xfrm>
            <a:prstGeom prst="rect">
              <a:avLst/>
            </a:prstGeom>
          </p:spPr>
        </p:pic>
        <p:sp>
          <p:nvSpPr>
            <p:cNvPr id="9" name="テキスト ボックス 8">
              <a:extLst>
                <a:ext uri="{FF2B5EF4-FFF2-40B4-BE49-F238E27FC236}">
                  <a16:creationId xmlns:a16="http://schemas.microsoft.com/office/drawing/2014/main" id="{0052A1A0-580E-9A4D-9577-40CB93544C1D}"/>
                </a:ext>
              </a:extLst>
            </p:cNvPr>
            <p:cNvSpPr txBox="1"/>
            <p:nvPr/>
          </p:nvSpPr>
          <p:spPr>
            <a:xfrm>
              <a:off x="1095362" y="808700"/>
              <a:ext cx="6471643" cy="847092"/>
            </a:xfrm>
            <a:prstGeom prst="rect">
              <a:avLst/>
            </a:prstGeom>
            <a:noFill/>
          </p:spPr>
          <p:txBody>
            <a:bodyPr wrap="square" rtlCol="0">
              <a:spAutoFit/>
            </a:bodyPr>
            <a:lstStyle/>
            <a:p>
              <a:r>
                <a:rPr lang="ja-JP" altLang="en-US" sz="2800" b="1"/>
                <a:t>先出しセンドバック保守サービス</a:t>
              </a:r>
            </a:p>
            <a:p>
              <a:r>
                <a:rPr lang="ja-JP" altLang="en-US" sz="1200"/>
                <a:t>先出しセンドバック保守とは、機器故障の可能性がある場合、購入元へ</a:t>
              </a:r>
              <a:r>
                <a:rPr lang="ja-JP" altLang="en-US" sz="1200">
                  <a:solidFill>
                    <a:srgbClr val="FF0000"/>
                  </a:solidFill>
                </a:rPr>
                <a:t>ご連絡いただいた時点</a:t>
              </a:r>
              <a:r>
                <a:rPr lang="ja-JP" altLang="en-US" sz="1200"/>
                <a:t>で、</a:t>
              </a:r>
              <a:endParaRPr lang="en-US" altLang="ja-JP" sz="1200" dirty="0"/>
            </a:p>
            <a:p>
              <a:r>
                <a:rPr lang="ja-JP" altLang="en-US" sz="1200"/>
                <a:t>代替機器をご指定の場所に発送するサービスです。</a:t>
              </a:r>
              <a:br>
                <a:rPr lang="ja-JP" altLang="en-US" sz="1200"/>
              </a:br>
              <a:r>
                <a:rPr lang="ja-JP" altLang="en-US" sz="1200"/>
                <a:t>ご連絡受付後</a:t>
              </a:r>
              <a:r>
                <a:rPr lang="ja-JP" altLang="en-US" sz="1200">
                  <a:solidFill>
                    <a:srgbClr val="FF0000"/>
                  </a:solidFill>
                </a:rPr>
                <a:t>２営業日以内に、同等品をご指定の場所に発送いたします。</a:t>
              </a:r>
            </a:p>
          </p:txBody>
        </p:sp>
        <p:sp>
          <p:nvSpPr>
            <p:cNvPr id="14" name="ハート 13">
              <a:extLst>
                <a:ext uri="{FF2B5EF4-FFF2-40B4-BE49-F238E27FC236}">
                  <a16:creationId xmlns:a16="http://schemas.microsoft.com/office/drawing/2014/main" id="{9D3E6B05-8466-714E-B799-1394C6769FDA}"/>
                </a:ext>
              </a:extLst>
            </p:cNvPr>
            <p:cNvSpPr/>
            <p:nvPr/>
          </p:nvSpPr>
          <p:spPr>
            <a:xfrm>
              <a:off x="735322" y="885089"/>
              <a:ext cx="360040" cy="300033"/>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4BE0DBB2-4ACA-CF4B-A23E-4B4D23655F97}"/>
              </a:ext>
            </a:extLst>
          </p:cNvPr>
          <p:cNvSpPr txBox="1"/>
          <p:nvPr/>
        </p:nvSpPr>
        <p:spPr>
          <a:xfrm>
            <a:off x="202916" y="4929905"/>
            <a:ext cx="9500167" cy="863570"/>
          </a:xfrm>
          <a:prstGeom prst="rect">
            <a:avLst/>
          </a:prstGeom>
          <a:noFill/>
        </p:spPr>
        <p:txBody>
          <a:bodyPr wrap="square" rtlCol="0">
            <a:spAutoFit/>
          </a:bodyPr>
          <a:lstStyle/>
          <a:p>
            <a:pPr>
              <a:lnSpc>
                <a:spcPct val="150000"/>
              </a:lnSpc>
            </a:pPr>
            <a:r>
              <a:rPr lang="ja-JP" altLang="en-US" sz="1600"/>
              <a:t>■メーカー瑕疵：　無償で同等品と交換（代替機）</a:t>
            </a:r>
            <a:br>
              <a:rPr lang="ja-JP" altLang="en-US" sz="1600"/>
            </a:br>
            <a:r>
              <a:rPr lang="ja-JP" altLang="en-US" sz="1600"/>
              <a:t>■お客様瑕疵：　</a:t>
            </a:r>
            <a:r>
              <a:rPr lang="en-US" altLang="ja-JP" sz="1600" dirty="0" err="1">
                <a:solidFill>
                  <a:srgbClr val="FF0000"/>
                </a:solidFill>
              </a:rPr>
              <a:t>AsReader</a:t>
            </a:r>
            <a:r>
              <a:rPr lang="en-US" altLang="ja-JP" sz="1600" dirty="0">
                <a:solidFill>
                  <a:srgbClr val="FF0000"/>
                </a:solidFill>
              </a:rPr>
              <a:t> Care PLUS</a:t>
            </a:r>
            <a:r>
              <a:rPr lang="ja-JP" altLang="en-US" sz="1600">
                <a:solidFill>
                  <a:srgbClr val="FF0000"/>
                </a:solidFill>
              </a:rPr>
              <a:t>だとお客様瑕疵でも　</a:t>
            </a:r>
            <a:r>
              <a:rPr lang="ja-JP" altLang="en-US" sz="2000">
                <a:solidFill>
                  <a:srgbClr val="FF0000"/>
                </a:solidFill>
              </a:rPr>
              <a:t>”　無償で新同品と交換　”</a:t>
            </a:r>
            <a:endParaRPr kumimoji="1" lang="ja-JP" altLang="en-US" sz="2000">
              <a:solidFill>
                <a:srgbClr val="FF0000"/>
              </a:solidFill>
            </a:endParaRPr>
          </a:p>
        </p:txBody>
      </p:sp>
    </p:spTree>
    <p:extLst>
      <p:ext uri="{BB962C8B-B14F-4D97-AF65-F5344CB8AC3E}">
        <p14:creationId xmlns:p14="http://schemas.microsoft.com/office/powerpoint/2010/main" val="61544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738"/>
            <a:ext cx="7616825" cy="620712"/>
          </a:xfrm>
          <a:prstGeom prst="rect">
            <a:avLst/>
          </a:prstGeom>
        </p:spPr>
        <p:txBody>
          <a:bodyPr/>
          <a:lstStyle/>
          <a:p>
            <a:pPr>
              <a:defRPr/>
            </a:pPr>
            <a:r>
              <a:rPr lang="ja-JP" altLang="en-US"/>
              <a:t>　</a:t>
            </a:r>
            <a:r>
              <a:rPr lang="en-US" altLang="ja-JP" dirty="0" err="1"/>
              <a:t>AsReader</a:t>
            </a:r>
            <a:r>
              <a:rPr lang="en-US" altLang="ja-JP" dirty="0"/>
              <a:t> Care PLUS</a:t>
            </a:r>
            <a:endPara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grpSp>
        <p:nvGrpSpPr>
          <p:cNvPr id="8" name="グループ化 7">
            <a:extLst>
              <a:ext uri="{FF2B5EF4-FFF2-40B4-BE49-F238E27FC236}">
                <a16:creationId xmlns:a16="http://schemas.microsoft.com/office/drawing/2014/main" id="{E1201AD9-601D-0B40-89C2-09D8E0B18954}"/>
              </a:ext>
            </a:extLst>
          </p:cNvPr>
          <p:cNvGrpSpPr/>
          <p:nvPr/>
        </p:nvGrpSpPr>
        <p:grpSpPr>
          <a:xfrm>
            <a:off x="95777" y="1520789"/>
            <a:ext cx="9714445" cy="3816422"/>
            <a:chOff x="735322" y="3626350"/>
            <a:chExt cx="7715306" cy="3031040"/>
          </a:xfrm>
        </p:grpSpPr>
        <p:pic>
          <p:nvPicPr>
            <p:cNvPr id="12" name="図 11" descr="スクリーンショットの画面&#10;&#10;自動的に生成された説明">
              <a:extLst>
                <a:ext uri="{FF2B5EF4-FFF2-40B4-BE49-F238E27FC236}">
                  <a16:creationId xmlns:a16="http://schemas.microsoft.com/office/drawing/2014/main" id="{0418D82A-8C00-8148-9550-04BE10201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00" y="3933056"/>
              <a:ext cx="7463928" cy="2724334"/>
            </a:xfrm>
            <a:prstGeom prst="rect">
              <a:avLst/>
            </a:prstGeom>
          </p:spPr>
        </p:pic>
        <p:sp>
          <p:nvSpPr>
            <p:cNvPr id="15" name="ハート 14">
              <a:extLst>
                <a:ext uri="{FF2B5EF4-FFF2-40B4-BE49-F238E27FC236}">
                  <a16:creationId xmlns:a16="http://schemas.microsoft.com/office/drawing/2014/main" id="{B3E3AC77-0A85-5E4A-9444-718E455C3320}"/>
                </a:ext>
              </a:extLst>
            </p:cNvPr>
            <p:cNvSpPr/>
            <p:nvPr/>
          </p:nvSpPr>
          <p:spPr>
            <a:xfrm>
              <a:off x="735322" y="4145788"/>
              <a:ext cx="360040" cy="300033"/>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6BD0180-B020-244A-99F1-746D26DD9637}"/>
                </a:ext>
              </a:extLst>
            </p:cNvPr>
            <p:cNvSpPr txBox="1"/>
            <p:nvPr/>
          </p:nvSpPr>
          <p:spPr>
            <a:xfrm>
              <a:off x="1095362" y="5742360"/>
              <a:ext cx="2696961" cy="611098"/>
            </a:xfrm>
            <a:prstGeom prst="rect">
              <a:avLst/>
            </a:prstGeom>
            <a:noFill/>
          </p:spPr>
          <p:txBody>
            <a:bodyPr wrap="square" rtlCol="0">
              <a:spAutoFit/>
            </a:bodyPr>
            <a:lstStyle/>
            <a:p>
              <a:r>
                <a:rPr kumimoji="1" lang="en-US" altLang="ja-JP" sz="1100" dirty="0">
                  <a:solidFill>
                    <a:schemeClr val="tx1">
                      <a:lumMod val="75000"/>
                      <a:lumOff val="25000"/>
                    </a:schemeClr>
                  </a:solidFill>
                </a:rPr>
                <a:t>※</a:t>
              </a:r>
              <a:r>
                <a:rPr kumimoji="1" lang="ja-JP" altLang="en-US" sz="1100">
                  <a:solidFill>
                    <a:schemeClr val="tx1">
                      <a:lumMod val="75000"/>
                      <a:lumOff val="25000"/>
                    </a:schemeClr>
                  </a:solidFill>
                </a:rPr>
                <a:t>新規購入後、及びバッテリー交換後１年以上経過しているものが対象。</a:t>
              </a:r>
              <a:endParaRPr kumimoji="1" lang="en-US" altLang="ja-JP" sz="1100" dirty="0">
                <a:solidFill>
                  <a:schemeClr val="tx1">
                    <a:lumMod val="75000"/>
                    <a:lumOff val="25000"/>
                  </a:schemeClr>
                </a:solidFill>
              </a:endParaRPr>
            </a:p>
            <a:p>
              <a:r>
                <a:rPr lang="en-US" altLang="ja-JP" sz="1100" dirty="0">
                  <a:solidFill>
                    <a:schemeClr val="tx1">
                      <a:lumMod val="75000"/>
                      <a:lumOff val="25000"/>
                    </a:schemeClr>
                  </a:solidFill>
                </a:rPr>
                <a:t>※</a:t>
              </a:r>
              <a:r>
                <a:rPr lang="ja-JP" altLang="en-US" sz="1100">
                  <a:solidFill>
                    <a:schemeClr val="tx1">
                      <a:lumMod val="75000"/>
                      <a:lumOff val="25000"/>
                    </a:schemeClr>
                  </a:solidFill>
                </a:rPr>
                <a:t>交換機は６ヶ月経過後対象。</a:t>
              </a:r>
              <a:endParaRPr lang="en-US" altLang="ja-JP" sz="1100" dirty="0">
                <a:solidFill>
                  <a:schemeClr val="tx1">
                    <a:lumMod val="75000"/>
                    <a:lumOff val="25000"/>
                  </a:schemeClr>
                </a:solidFill>
              </a:endParaRPr>
            </a:p>
            <a:p>
              <a:r>
                <a:rPr lang="en-US" altLang="ja-JP" sz="1100" strike="sngStrike" dirty="0">
                  <a:solidFill>
                    <a:schemeClr val="tx1">
                      <a:lumMod val="75000"/>
                      <a:lumOff val="25000"/>
                    </a:schemeClr>
                  </a:solidFill>
                </a:rPr>
                <a:t>※</a:t>
              </a:r>
              <a:r>
                <a:rPr lang="ja-JP" altLang="en-US" sz="1100" strike="sngStrike">
                  <a:solidFill>
                    <a:schemeClr val="tx1">
                      <a:lumMod val="75000"/>
                      <a:lumOff val="25000"/>
                    </a:schemeClr>
                  </a:solidFill>
                </a:rPr>
                <a:t>バッテリー交換サービスは先出しセンドバック対象外</a:t>
              </a:r>
              <a:endParaRPr lang="en-US" altLang="ja-JP" sz="1100" strike="sngStrike" dirty="0">
                <a:solidFill>
                  <a:schemeClr val="tx1">
                    <a:lumMod val="75000"/>
                    <a:lumOff val="25000"/>
                  </a:schemeClr>
                </a:solidFill>
              </a:endParaRPr>
            </a:p>
          </p:txBody>
        </p:sp>
        <p:grpSp>
          <p:nvGrpSpPr>
            <p:cNvPr id="6" name="グループ化 5">
              <a:extLst>
                <a:ext uri="{FF2B5EF4-FFF2-40B4-BE49-F238E27FC236}">
                  <a16:creationId xmlns:a16="http://schemas.microsoft.com/office/drawing/2014/main" id="{64B092B2-EA7C-D840-AE49-4D1C7E118E88}"/>
                </a:ext>
              </a:extLst>
            </p:cNvPr>
            <p:cNvGrpSpPr/>
            <p:nvPr/>
          </p:nvGrpSpPr>
          <p:grpSpPr>
            <a:xfrm>
              <a:off x="5996396" y="3626350"/>
              <a:ext cx="1038876" cy="1038876"/>
              <a:chOff x="3755139" y="3576233"/>
              <a:chExt cx="1038876" cy="1038876"/>
            </a:xfrm>
          </p:grpSpPr>
          <p:sp>
            <p:nvSpPr>
              <p:cNvPr id="4" name="円/楕円 3">
                <a:extLst>
                  <a:ext uri="{FF2B5EF4-FFF2-40B4-BE49-F238E27FC236}">
                    <a16:creationId xmlns:a16="http://schemas.microsoft.com/office/drawing/2014/main" id="{F13EC484-F280-1545-8BF4-F85C96B31C34}"/>
                  </a:ext>
                </a:extLst>
              </p:cNvPr>
              <p:cNvSpPr/>
              <p:nvPr/>
            </p:nvSpPr>
            <p:spPr>
              <a:xfrm>
                <a:off x="3755139" y="3576233"/>
                <a:ext cx="1038876" cy="10388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5" name="テキスト ボックス 4">
                <a:extLst>
                  <a:ext uri="{FF2B5EF4-FFF2-40B4-BE49-F238E27FC236}">
                    <a16:creationId xmlns:a16="http://schemas.microsoft.com/office/drawing/2014/main" id="{832E7E8A-2B2B-FE43-87D0-4F1F9C17B050}"/>
                  </a:ext>
                </a:extLst>
              </p:cNvPr>
              <p:cNvSpPr txBox="1"/>
              <p:nvPr/>
            </p:nvSpPr>
            <p:spPr>
              <a:xfrm>
                <a:off x="3755139" y="3835538"/>
                <a:ext cx="1038876" cy="562210"/>
              </a:xfrm>
              <a:prstGeom prst="rect">
                <a:avLst/>
              </a:prstGeom>
              <a:noFill/>
            </p:spPr>
            <p:txBody>
              <a:bodyPr wrap="square" rtlCol="0">
                <a:spAutoFit/>
              </a:bodyPr>
              <a:lstStyle/>
              <a:p>
                <a:pPr algn="ctr"/>
                <a:r>
                  <a:rPr kumimoji="1" lang="ja-JP" altLang="en-US" sz="2000" b="1"/>
                  <a:t>回数制限なし！</a:t>
                </a:r>
              </a:p>
            </p:txBody>
          </p:sp>
        </p:grpSp>
      </p:grpSp>
    </p:spTree>
    <p:extLst>
      <p:ext uri="{BB962C8B-B14F-4D97-AF65-F5344CB8AC3E}">
        <p14:creationId xmlns:p14="http://schemas.microsoft.com/office/powerpoint/2010/main" val="329907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88949666-0967-1640-934F-49211598B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906000" cy="2097825"/>
          </a:xfrm>
          <a:prstGeom prst="rect">
            <a:avLst/>
          </a:prstGeom>
        </p:spPr>
      </p:pic>
      <p:sp>
        <p:nvSpPr>
          <p:cNvPr id="2" name="タイトル 1"/>
          <p:cNvSpPr>
            <a:spLocks noGrp="1"/>
          </p:cNvSpPr>
          <p:nvPr>
            <p:ph type="title"/>
          </p:nvPr>
        </p:nvSpPr>
        <p:spPr>
          <a:xfrm>
            <a:off x="0" y="58738"/>
            <a:ext cx="7616825" cy="620712"/>
          </a:xfrm>
          <a:prstGeom prst="rect">
            <a:avLst/>
          </a:prstGeom>
        </p:spPr>
        <p:txBody>
          <a:bodyPr/>
          <a:lstStyle/>
          <a:p>
            <a:pPr>
              <a:defRPr/>
            </a:pPr>
            <a:r>
              <a:rPr lang="ja-JP" altLang="en-US"/>
              <a:t>　</a:t>
            </a:r>
            <a:r>
              <a:rPr lang="en-US" altLang="ja-JP" dirty="0" err="1"/>
              <a:t>AsReader</a:t>
            </a:r>
            <a:r>
              <a:rPr lang="en-US" altLang="ja-JP" dirty="0"/>
              <a:t> Care PLUS</a:t>
            </a:r>
            <a:endPara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5" name="テキスト ボックス 4">
            <a:extLst>
              <a:ext uri="{FF2B5EF4-FFF2-40B4-BE49-F238E27FC236}">
                <a16:creationId xmlns:a16="http://schemas.microsoft.com/office/drawing/2014/main" id="{5E784905-1935-F348-B8AA-F0CE30D40C2E}"/>
              </a:ext>
            </a:extLst>
          </p:cNvPr>
          <p:cNvSpPr txBox="1"/>
          <p:nvPr/>
        </p:nvSpPr>
        <p:spPr>
          <a:xfrm>
            <a:off x="1696642" y="796002"/>
            <a:ext cx="7108036" cy="369332"/>
          </a:xfrm>
          <a:prstGeom prst="rect">
            <a:avLst/>
          </a:prstGeom>
          <a:noFill/>
        </p:spPr>
        <p:txBody>
          <a:bodyPr wrap="none" rtlCol="0">
            <a:spAutoFit/>
          </a:bodyPr>
          <a:lstStyle/>
          <a:p>
            <a:r>
              <a:rPr kumimoji="1" lang="ja-JP" altLang="en-US">
                <a:solidFill>
                  <a:schemeClr val="tx1">
                    <a:lumMod val="75000"/>
                    <a:lumOff val="25000"/>
                  </a:schemeClr>
                </a:solidFill>
              </a:rPr>
              <a:t>また、故障原因不問なので</a:t>
            </a:r>
            <a:r>
              <a:rPr lang="ja-JP" altLang="en-US">
                <a:solidFill>
                  <a:schemeClr val="tx1">
                    <a:lumMod val="75000"/>
                    <a:lumOff val="25000"/>
                  </a:schemeClr>
                </a:solidFill>
              </a:rPr>
              <a:t>、下記のような場合でも修理代は不要です！</a:t>
            </a:r>
            <a:endParaRPr kumimoji="1" lang="ja-JP" altLang="en-US">
              <a:solidFill>
                <a:schemeClr val="tx1">
                  <a:lumMod val="75000"/>
                  <a:lumOff val="25000"/>
                </a:schemeClr>
              </a:solidFill>
            </a:endParaRPr>
          </a:p>
        </p:txBody>
      </p:sp>
      <p:sp>
        <p:nvSpPr>
          <p:cNvPr id="27" name="正方形/長方形 26">
            <a:extLst>
              <a:ext uri="{FF2B5EF4-FFF2-40B4-BE49-F238E27FC236}">
                <a16:creationId xmlns:a16="http://schemas.microsoft.com/office/drawing/2014/main" id="{F4148DA4-3CDD-FB40-929A-6A65D36BD2D6}"/>
              </a:ext>
            </a:extLst>
          </p:cNvPr>
          <p:cNvSpPr/>
          <p:nvPr/>
        </p:nvSpPr>
        <p:spPr>
          <a:xfrm>
            <a:off x="-5747" y="3664322"/>
            <a:ext cx="9906000" cy="309603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696C49-C403-744B-88FA-FBD819F09BD4}"/>
              </a:ext>
            </a:extLst>
          </p:cNvPr>
          <p:cNvSpPr txBox="1"/>
          <p:nvPr/>
        </p:nvSpPr>
        <p:spPr>
          <a:xfrm>
            <a:off x="880097" y="3925505"/>
            <a:ext cx="8509061" cy="1015663"/>
          </a:xfrm>
          <a:prstGeom prst="rect">
            <a:avLst/>
          </a:prstGeom>
          <a:noFill/>
        </p:spPr>
        <p:txBody>
          <a:bodyPr wrap="none" rtlCol="0">
            <a:spAutoFit/>
          </a:bodyPr>
          <a:lstStyle/>
          <a:p>
            <a:pPr algn="ctr"/>
            <a:r>
              <a:rPr lang="ja-JP" altLang="en-US" sz="2400" b="1">
                <a:solidFill>
                  <a:schemeClr val="bg1"/>
                </a:solidFill>
              </a:rPr>
              <a:t>なので、</a:t>
            </a:r>
            <a:r>
              <a:rPr lang="en-US" altLang="ja-JP" sz="2400" b="1" dirty="0" err="1">
                <a:solidFill>
                  <a:schemeClr val="bg1"/>
                </a:solidFill>
              </a:rPr>
              <a:t>AsReader</a:t>
            </a:r>
            <a:r>
              <a:rPr lang="en-US" altLang="ja-JP" sz="2400" b="1" dirty="0">
                <a:solidFill>
                  <a:schemeClr val="bg1"/>
                </a:solidFill>
              </a:rPr>
              <a:t> Care PLUS </a:t>
            </a:r>
            <a:r>
              <a:rPr lang="ja-JP" altLang="en-US" sz="2400" b="1">
                <a:solidFill>
                  <a:schemeClr val="bg1"/>
                </a:solidFill>
              </a:rPr>
              <a:t>に加入してしまえば、</a:t>
            </a:r>
            <a:endParaRPr lang="en-US" altLang="ja-JP" sz="2400" b="1" dirty="0">
              <a:solidFill>
                <a:schemeClr val="bg1"/>
              </a:solidFill>
            </a:endParaRPr>
          </a:p>
          <a:p>
            <a:r>
              <a:rPr lang="ja-JP" altLang="en-US" sz="2400" b="1">
                <a:solidFill>
                  <a:schemeClr val="bg1"/>
                </a:solidFill>
              </a:rPr>
              <a:t>下記のような面倒な社内手続きが全て　</a:t>
            </a:r>
            <a:r>
              <a:rPr lang="en-US" altLang="ja-JP" sz="2400" b="1" dirty="0">
                <a:solidFill>
                  <a:schemeClr val="bg1"/>
                </a:solidFill>
              </a:rPr>
              <a:t> </a:t>
            </a:r>
            <a:r>
              <a:rPr lang="ja-JP" altLang="en-US" sz="3600" b="1">
                <a:solidFill>
                  <a:srgbClr val="FF0000"/>
                </a:solidFill>
              </a:rPr>
              <a:t>不要</a:t>
            </a:r>
            <a:r>
              <a:rPr lang="en-US" altLang="ja-JP" sz="3600" b="1" dirty="0">
                <a:solidFill>
                  <a:srgbClr val="FF0000"/>
                </a:solidFill>
              </a:rPr>
              <a:t>  </a:t>
            </a:r>
            <a:r>
              <a:rPr lang="ja-JP" altLang="en-US" sz="2400" b="1">
                <a:solidFill>
                  <a:schemeClr val="bg1"/>
                </a:solidFill>
              </a:rPr>
              <a:t>になります！</a:t>
            </a:r>
            <a:endParaRPr kumimoji="1" lang="ja-JP" altLang="en-US" sz="2400" b="1">
              <a:solidFill>
                <a:schemeClr val="bg1"/>
              </a:solidFill>
            </a:endParaRPr>
          </a:p>
        </p:txBody>
      </p:sp>
      <p:pic>
        <p:nvPicPr>
          <p:cNvPr id="4" name="図 3">
            <a:extLst>
              <a:ext uri="{FF2B5EF4-FFF2-40B4-BE49-F238E27FC236}">
                <a16:creationId xmlns:a16="http://schemas.microsoft.com/office/drawing/2014/main" id="{89A44E4A-5CFC-5240-B853-5A58B82AE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 y="4976967"/>
            <a:ext cx="9906000" cy="1692482"/>
          </a:xfrm>
          <a:prstGeom prst="rect">
            <a:avLst/>
          </a:prstGeom>
        </p:spPr>
      </p:pic>
      <p:sp>
        <p:nvSpPr>
          <p:cNvPr id="37" name="テキスト ボックス 36">
            <a:extLst>
              <a:ext uri="{FF2B5EF4-FFF2-40B4-BE49-F238E27FC236}">
                <a16:creationId xmlns:a16="http://schemas.microsoft.com/office/drawing/2014/main" id="{A9621748-8EB6-2646-9036-ABE965B0431D}"/>
              </a:ext>
            </a:extLst>
          </p:cNvPr>
          <p:cNvSpPr txBox="1"/>
          <p:nvPr/>
        </p:nvSpPr>
        <p:spPr>
          <a:xfrm>
            <a:off x="253916" y="3362622"/>
            <a:ext cx="9386674" cy="276999"/>
          </a:xfrm>
          <a:prstGeom prst="rect">
            <a:avLst/>
          </a:prstGeom>
          <a:noFill/>
        </p:spPr>
        <p:txBody>
          <a:bodyPr wrap="square" rtlCol="0">
            <a:spAutoFit/>
          </a:bodyPr>
          <a:lstStyle/>
          <a:p>
            <a:r>
              <a:rPr lang="ja-JP" altLang="en-US" sz="1200">
                <a:solidFill>
                  <a:schemeClr val="tx1">
                    <a:lumMod val="75000"/>
                    <a:lumOff val="25000"/>
                  </a:schemeClr>
                </a:solidFill>
              </a:rPr>
              <a:t>（</a:t>
            </a:r>
            <a:r>
              <a:rPr lang="en-US" altLang="ja-JP" sz="1200" dirty="0">
                <a:solidFill>
                  <a:schemeClr val="tx1">
                    <a:lumMod val="75000"/>
                    <a:lumOff val="25000"/>
                  </a:schemeClr>
                </a:solidFill>
              </a:rPr>
              <a:t>※</a:t>
            </a:r>
            <a:r>
              <a:rPr lang="ja-JP" altLang="en-US" sz="1200">
                <a:solidFill>
                  <a:schemeClr val="tx1">
                    <a:lumMod val="75000"/>
                    <a:lumOff val="25000"/>
                  </a:schemeClr>
                </a:solidFill>
              </a:rPr>
              <a:t>ただし開封機器や改造品またお客様の故意による行為が破損の原因とみとめられた場合はサービス対象外とし、費用の請求を行います。）</a:t>
            </a:r>
            <a:endParaRPr lang="en-US" altLang="ja-JP" sz="1200" dirty="0">
              <a:solidFill>
                <a:schemeClr val="tx1">
                  <a:lumMod val="75000"/>
                  <a:lumOff val="25000"/>
                </a:schemeClr>
              </a:solidFill>
            </a:endParaRPr>
          </a:p>
        </p:txBody>
      </p:sp>
      <p:grpSp>
        <p:nvGrpSpPr>
          <p:cNvPr id="44" name="グループ化 43">
            <a:extLst>
              <a:ext uri="{FF2B5EF4-FFF2-40B4-BE49-F238E27FC236}">
                <a16:creationId xmlns:a16="http://schemas.microsoft.com/office/drawing/2014/main" id="{4EEA1C65-C368-A244-B1F2-8FDF21601390}"/>
              </a:ext>
            </a:extLst>
          </p:cNvPr>
          <p:cNvGrpSpPr/>
          <p:nvPr/>
        </p:nvGrpSpPr>
        <p:grpSpPr>
          <a:xfrm>
            <a:off x="272480" y="511302"/>
            <a:ext cx="1308063" cy="1308063"/>
            <a:chOff x="2291618" y="853251"/>
            <a:chExt cx="1308063" cy="1308063"/>
          </a:xfrm>
        </p:grpSpPr>
        <p:sp>
          <p:nvSpPr>
            <p:cNvPr id="43" name="円/楕円 42">
              <a:extLst>
                <a:ext uri="{FF2B5EF4-FFF2-40B4-BE49-F238E27FC236}">
                  <a16:creationId xmlns:a16="http://schemas.microsoft.com/office/drawing/2014/main" id="{B9C34455-E5FE-CA41-8E3C-79F9F6B1F7C6}"/>
                </a:ext>
              </a:extLst>
            </p:cNvPr>
            <p:cNvSpPr/>
            <p:nvPr/>
          </p:nvSpPr>
          <p:spPr>
            <a:xfrm>
              <a:off x="2291618" y="853251"/>
              <a:ext cx="1308063" cy="1308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35" name="テキスト ボックス 34">
              <a:extLst>
                <a:ext uri="{FF2B5EF4-FFF2-40B4-BE49-F238E27FC236}">
                  <a16:creationId xmlns:a16="http://schemas.microsoft.com/office/drawing/2014/main" id="{A0253F62-7958-AC46-B068-B22206FED99C}"/>
                </a:ext>
              </a:extLst>
            </p:cNvPr>
            <p:cNvSpPr txBox="1"/>
            <p:nvPr/>
          </p:nvSpPr>
          <p:spPr>
            <a:xfrm>
              <a:off x="2371042" y="1199489"/>
              <a:ext cx="1149214" cy="646331"/>
            </a:xfrm>
            <a:prstGeom prst="rect">
              <a:avLst/>
            </a:prstGeom>
            <a:noFill/>
          </p:spPr>
          <p:txBody>
            <a:bodyPr wrap="square" rtlCol="0">
              <a:spAutoFit/>
            </a:bodyPr>
            <a:lstStyle/>
            <a:p>
              <a:pPr algn="ctr"/>
              <a:r>
                <a:rPr lang="ja-JP" altLang="en-US" b="1">
                  <a:solidFill>
                    <a:srgbClr val="FFC000"/>
                  </a:solidFill>
                </a:rPr>
                <a:t>故障原因不問！</a:t>
              </a:r>
              <a:endParaRPr kumimoji="1" lang="ja-JP" altLang="en-US" b="1">
                <a:solidFill>
                  <a:srgbClr val="FFC000"/>
                </a:solidFill>
              </a:endParaRPr>
            </a:p>
          </p:txBody>
        </p:sp>
      </p:grpSp>
      <p:cxnSp>
        <p:nvCxnSpPr>
          <p:cNvPr id="8" name="直線コネクタ 7">
            <a:extLst>
              <a:ext uri="{FF2B5EF4-FFF2-40B4-BE49-F238E27FC236}">
                <a16:creationId xmlns:a16="http://schemas.microsoft.com/office/drawing/2014/main" id="{79A72B8F-4334-E443-8786-B2FB19A4BF2D}"/>
              </a:ext>
            </a:extLst>
          </p:cNvPr>
          <p:cNvCxnSpPr>
            <a:cxnSpLocks/>
          </p:cNvCxnSpPr>
          <p:nvPr/>
        </p:nvCxnSpPr>
        <p:spPr>
          <a:xfrm>
            <a:off x="177484" y="5164958"/>
            <a:ext cx="9539540" cy="136038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32A7292-A6F3-5744-8AE0-579E2DA7E17D}"/>
              </a:ext>
            </a:extLst>
          </p:cNvPr>
          <p:cNvCxnSpPr>
            <a:cxnSpLocks/>
          </p:cNvCxnSpPr>
          <p:nvPr/>
        </p:nvCxnSpPr>
        <p:spPr>
          <a:xfrm flipV="1">
            <a:off x="200472" y="5164958"/>
            <a:ext cx="9528044" cy="13753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角丸四角形 28">
            <a:extLst>
              <a:ext uri="{FF2B5EF4-FFF2-40B4-BE49-F238E27FC236}">
                <a16:creationId xmlns:a16="http://schemas.microsoft.com/office/drawing/2014/main" id="{7691FEF3-2F85-8B41-8035-0F0AD804EBC7}"/>
              </a:ext>
            </a:extLst>
          </p:cNvPr>
          <p:cNvSpPr/>
          <p:nvPr/>
        </p:nvSpPr>
        <p:spPr>
          <a:xfrm>
            <a:off x="6033120" y="4293096"/>
            <a:ext cx="1224136" cy="64807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057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a:solidFill>
                  <a:schemeClr val="tx1">
                    <a:lumMod val="75000"/>
                    <a:lumOff val="25000"/>
                  </a:schemeClr>
                </a:solidFill>
              </a:rPr>
              <a:t>故障発生時</a:t>
            </a:r>
            <a:r>
              <a:rPr kumimoji="1" lang="ja-JP" altLang="en-US">
                <a:solidFill>
                  <a:schemeClr val="tx1">
                    <a:lumMod val="75000"/>
                    <a:lumOff val="25000"/>
                  </a:schemeClr>
                </a:solidFill>
              </a:rPr>
              <a:t>の各フロー比較</a:t>
            </a:r>
            <a:endParaRPr kumimoji="1" lang="ja-JP" altLang="en-US" dirty="0">
              <a:solidFill>
                <a:schemeClr val="tx1">
                  <a:lumMod val="75000"/>
                  <a:lumOff val="25000"/>
                </a:schemeClr>
              </a:solidFill>
            </a:endParaRPr>
          </a:p>
        </p:txBody>
      </p:sp>
      <p:pic>
        <p:nvPicPr>
          <p:cNvPr id="4" name="図 3" descr="時計, コンピュータ が含まれている画像&#10;&#10;自動的に生成された説明">
            <a:extLst>
              <a:ext uri="{FF2B5EF4-FFF2-40B4-BE49-F238E27FC236}">
                <a16:creationId xmlns:a16="http://schemas.microsoft.com/office/drawing/2014/main" id="{2A505501-94D8-8946-96C0-7DD71ED4E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904" y="4005064"/>
            <a:ext cx="2090192" cy="1855715"/>
          </a:xfrm>
          <a:prstGeom prst="rect">
            <a:avLst/>
          </a:prstGeom>
        </p:spPr>
      </p:pic>
    </p:spTree>
    <p:extLst>
      <p:ext uri="{BB962C8B-B14F-4D97-AF65-F5344CB8AC3E}">
        <p14:creationId xmlns:p14="http://schemas.microsoft.com/office/powerpoint/2010/main" val="296103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D2B33-1326-4B23-9258-4FFBE19D55E1}"/>
              </a:ext>
            </a:extLst>
          </p:cNvPr>
          <p:cNvSpPr>
            <a:spLocks noGrp="1"/>
          </p:cNvSpPr>
          <p:nvPr>
            <p:ph type="title"/>
          </p:nvPr>
        </p:nvSpPr>
        <p:spPr/>
        <p:txBody>
          <a:bodyPr/>
          <a:lstStyle/>
          <a:p>
            <a:r>
              <a:rPr lang="ja-JP" altLang="en-US" dirty="0"/>
              <a:t>　</a:t>
            </a:r>
            <a:r>
              <a:rPr lang="ja-JP" altLang="en-US"/>
              <a:t>メーカー保証　（お客様瑕疵の場合）</a:t>
            </a:r>
            <a:endParaRPr kumimoji="1" lang="ja-JP" altLang="en-US" dirty="0"/>
          </a:p>
        </p:txBody>
      </p:sp>
      <p:pic>
        <p:nvPicPr>
          <p:cNvPr id="6" name="図 5">
            <a:extLst>
              <a:ext uri="{FF2B5EF4-FFF2-40B4-BE49-F238E27FC236}">
                <a16:creationId xmlns:a16="http://schemas.microsoft.com/office/drawing/2014/main" id="{502A16AA-4111-4B19-84E6-ADC1474D1264}"/>
              </a:ext>
            </a:extLst>
          </p:cNvPr>
          <p:cNvPicPr>
            <a:picLocks noChangeAspect="1"/>
          </p:cNvPicPr>
          <p:nvPr/>
        </p:nvPicPr>
        <p:blipFill>
          <a:blip r:embed="rId2"/>
          <a:stretch>
            <a:fillRect/>
          </a:stretch>
        </p:blipFill>
        <p:spPr>
          <a:xfrm>
            <a:off x="1352600" y="836712"/>
            <a:ext cx="6840000" cy="5744951"/>
          </a:xfrm>
          <a:prstGeom prst="rect">
            <a:avLst/>
          </a:prstGeom>
          <a:ln>
            <a:solidFill>
              <a:schemeClr val="tx1"/>
            </a:solidFill>
          </a:ln>
        </p:spPr>
      </p:pic>
    </p:spTree>
    <p:extLst>
      <p:ext uri="{BB962C8B-B14F-4D97-AF65-F5344CB8AC3E}">
        <p14:creationId xmlns:p14="http://schemas.microsoft.com/office/powerpoint/2010/main" val="204058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D2B33-1326-4B23-9258-4FFBE19D55E1}"/>
              </a:ext>
            </a:extLst>
          </p:cNvPr>
          <p:cNvSpPr>
            <a:spLocks noGrp="1"/>
          </p:cNvSpPr>
          <p:nvPr>
            <p:ph type="title"/>
          </p:nvPr>
        </p:nvSpPr>
        <p:spPr/>
        <p:txBody>
          <a:bodyPr/>
          <a:lstStyle/>
          <a:p>
            <a:r>
              <a:rPr lang="ja-JP" altLang="en-US"/>
              <a:t>　</a:t>
            </a:r>
            <a:r>
              <a:rPr lang="en-US" altLang="ja-JP" dirty="0" err="1"/>
              <a:t>AsReaderCare</a:t>
            </a:r>
            <a:r>
              <a:rPr lang="ja-JP" altLang="en-US"/>
              <a:t>　（お客様瑕疵</a:t>
            </a:r>
            <a:r>
              <a:rPr lang="ja-JP" altLang="en-US" dirty="0"/>
              <a:t>の場合）</a:t>
            </a:r>
            <a:endParaRPr kumimoji="1" lang="ja-JP" altLang="en-US" dirty="0"/>
          </a:p>
        </p:txBody>
      </p:sp>
      <p:pic>
        <p:nvPicPr>
          <p:cNvPr id="4" name="図 3">
            <a:extLst>
              <a:ext uri="{FF2B5EF4-FFF2-40B4-BE49-F238E27FC236}">
                <a16:creationId xmlns:a16="http://schemas.microsoft.com/office/drawing/2014/main" id="{63AEC74C-7F85-43DF-AAF8-512F05A46C7B}"/>
              </a:ext>
            </a:extLst>
          </p:cNvPr>
          <p:cNvPicPr>
            <a:picLocks noChangeAspect="1"/>
          </p:cNvPicPr>
          <p:nvPr/>
        </p:nvPicPr>
        <p:blipFill>
          <a:blip r:embed="rId2"/>
          <a:stretch>
            <a:fillRect/>
          </a:stretch>
        </p:blipFill>
        <p:spPr>
          <a:xfrm>
            <a:off x="1353600" y="835200"/>
            <a:ext cx="6840000" cy="5744951"/>
          </a:xfrm>
          <a:prstGeom prst="rect">
            <a:avLst/>
          </a:prstGeom>
          <a:ln>
            <a:solidFill>
              <a:schemeClr val="tx1"/>
            </a:solidFill>
          </a:ln>
        </p:spPr>
      </p:pic>
    </p:spTree>
    <p:extLst>
      <p:ext uri="{BB962C8B-B14F-4D97-AF65-F5344CB8AC3E}">
        <p14:creationId xmlns:p14="http://schemas.microsoft.com/office/powerpoint/2010/main" val="49638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D2B33-1326-4B23-9258-4FFBE19D55E1}"/>
              </a:ext>
            </a:extLst>
          </p:cNvPr>
          <p:cNvSpPr>
            <a:spLocks noGrp="1"/>
          </p:cNvSpPr>
          <p:nvPr>
            <p:ph type="title"/>
          </p:nvPr>
        </p:nvSpPr>
        <p:spPr/>
        <p:txBody>
          <a:bodyPr/>
          <a:lstStyle/>
          <a:p>
            <a:r>
              <a:rPr lang="ja-JP" altLang="en-US"/>
              <a:t>　</a:t>
            </a:r>
            <a:r>
              <a:rPr lang="en-US" altLang="ja-JP" dirty="0" err="1"/>
              <a:t>AsReaderCarePLUS</a:t>
            </a:r>
            <a:r>
              <a:rPr lang="ja-JP" altLang="en-US"/>
              <a:t>　（お客様瑕疵の場合）</a:t>
            </a:r>
            <a:endParaRPr kumimoji="1" lang="ja-JP" altLang="en-US" dirty="0"/>
          </a:p>
        </p:txBody>
      </p:sp>
      <p:pic>
        <p:nvPicPr>
          <p:cNvPr id="3" name="図 2">
            <a:extLst>
              <a:ext uri="{FF2B5EF4-FFF2-40B4-BE49-F238E27FC236}">
                <a16:creationId xmlns:a16="http://schemas.microsoft.com/office/drawing/2014/main" id="{84C3D1E1-0CA4-4600-953D-04839E2E02F9}"/>
              </a:ext>
            </a:extLst>
          </p:cNvPr>
          <p:cNvPicPr>
            <a:picLocks noChangeAspect="1"/>
          </p:cNvPicPr>
          <p:nvPr/>
        </p:nvPicPr>
        <p:blipFill>
          <a:blip r:embed="rId2"/>
          <a:stretch>
            <a:fillRect/>
          </a:stretch>
        </p:blipFill>
        <p:spPr>
          <a:xfrm>
            <a:off x="1353600" y="835200"/>
            <a:ext cx="6840000" cy="5744951"/>
          </a:xfrm>
          <a:prstGeom prst="rect">
            <a:avLst/>
          </a:prstGeom>
          <a:ln>
            <a:solidFill>
              <a:schemeClr val="tx1"/>
            </a:solidFill>
          </a:ln>
        </p:spPr>
      </p:pic>
      <p:sp>
        <p:nvSpPr>
          <p:cNvPr id="5" name="テキスト ボックス 4">
            <a:extLst>
              <a:ext uri="{FF2B5EF4-FFF2-40B4-BE49-F238E27FC236}">
                <a16:creationId xmlns:a16="http://schemas.microsoft.com/office/drawing/2014/main" id="{F4F26B9E-B01E-7C4C-91A9-3DE729FE88A9}"/>
              </a:ext>
            </a:extLst>
          </p:cNvPr>
          <p:cNvSpPr txBox="1"/>
          <p:nvPr/>
        </p:nvSpPr>
        <p:spPr>
          <a:xfrm>
            <a:off x="1522413" y="4797152"/>
            <a:ext cx="6861174" cy="1569660"/>
          </a:xfrm>
          <a:prstGeom prst="rect">
            <a:avLst/>
          </a:prstGeom>
          <a:noFill/>
        </p:spPr>
        <p:txBody>
          <a:bodyPr wrap="none" rtlCol="0">
            <a:spAutoFit/>
          </a:bodyPr>
          <a:lstStyle/>
          <a:p>
            <a:pPr algn="ctr"/>
            <a:r>
              <a:rPr kumimoji="1" lang="en-US" altLang="ja-JP" sz="3200" b="1" spc="50" dirty="0" err="1">
                <a:ln w="0"/>
                <a:solidFill>
                  <a:srgbClr val="FF0000"/>
                </a:solidFill>
                <a:effectLst>
                  <a:innerShdw blurRad="63500" dist="50800" dir="13500000">
                    <a:srgbClr val="000000">
                      <a:alpha val="50000"/>
                    </a:srgbClr>
                  </a:innerShdw>
                </a:effectLst>
              </a:rPr>
              <a:t>AsReader</a:t>
            </a:r>
            <a:r>
              <a:rPr kumimoji="1" lang="en-US" altLang="ja-JP" sz="3200" b="1" spc="50" dirty="0">
                <a:ln w="0"/>
                <a:solidFill>
                  <a:srgbClr val="FF0000"/>
                </a:solidFill>
                <a:effectLst>
                  <a:innerShdw blurRad="63500" dist="50800" dir="13500000">
                    <a:srgbClr val="000000">
                      <a:alpha val="50000"/>
                    </a:srgbClr>
                  </a:innerShdw>
                </a:effectLst>
              </a:rPr>
              <a:t> Care PLUS</a:t>
            </a:r>
          </a:p>
          <a:p>
            <a:pPr algn="ctr"/>
            <a:r>
              <a:rPr kumimoji="1" lang="ja-JP" altLang="en-US" sz="3200" b="1" spc="50">
                <a:ln w="0"/>
                <a:solidFill>
                  <a:srgbClr val="FF0000"/>
                </a:solidFill>
                <a:effectLst>
                  <a:innerShdw blurRad="63500" dist="50800" dir="13500000">
                    <a:srgbClr val="000000">
                      <a:alpha val="50000"/>
                    </a:srgbClr>
                  </a:innerShdw>
                </a:effectLst>
              </a:rPr>
              <a:t>なら</a:t>
            </a:r>
            <a:endParaRPr kumimoji="1" lang="en-US" altLang="ja-JP" sz="3200" b="1" spc="50" dirty="0">
              <a:ln w="0"/>
              <a:solidFill>
                <a:srgbClr val="FF0000"/>
              </a:solidFill>
              <a:effectLst>
                <a:innerShdw blurRad="63500" dist="50800" dir="13500000">
                  <a:srgbClr val="000000">
                    <a:alpha val="50000"/>
                  </a:srgbClr>
                </a:innerShdw>
              </a:effectLst>
            </a:endParaRPr>
          </a:p>
          <a:p>
            <a:pPr algn="ctr"/>
            <a:r>
              <a:rPr kumimoji="1" lang="ja-JP" altLang="en-US" sz="3200" b="1" spc="50">
                <a:ln w="0"/>
                <a:solidFill>
                  <a:srgbClr val="FF0000"/>
                </a:solidFill>
                <a:effectLst>
                  <a:innerShdw blurRad="63500" dist="50800" dir="13500000">
                    <a:srgbClr val="000000">
                      <a:alpha val="50000"/>
                    </a:srgbClr>
                  </a:innerShdw>
                </a:effectLst>
              </a:rPr>
              <a:t>故障原因問わず</a:t>
            </a:r>
            <a:r>
              <a:rPr lang="ja-JP" altLang="en-US" sz="3200" b="1" spc="50">
                <a:ln w="0"/>
                <a:solidFill>
                  <a:srgbClr val="FF0000"/>
                </a:solidFill>
                <a:effectLst>
                  <a:innerShdw blurRad="63500" dist="50800" dir="13500000">
                    <a:srgbClr val="000000">
                      <a:alpha val="50000"/>
                    </a:srgbClr>
                  </a:innerShdw>
                </a:effectLst>
              </a:rPr>
              <a:t>、</a:t>
            </a:r>
            <a:r>
              <a:rPr kumimoji="1" lang="ja-JP" altLang="en-US" sz="3200" b="1" spc="50">
                <a:ln w="0"/>
                <a:solidFill>
                  <a:srgbClr val="FF0000"/>
                </a:solidFill>
                <a:effectLst>
                  <a:innerShdw blurRad="63500" dist="50800" dir="13500000">
                    <a:srgbClr val="000000">
                      <a:alpha val="50000"/>
                    </a:srgbClr>
                  </a:innerShdw>
                </a:effectLst>
              </a:rPr>
              <a:t>フローはこれだけ！</a:t>
            </a:r>
          </a:p>
        </p:txBody>
      </p:sp>
    </p:spTree>
    <p:extLst>
      <p:ext uri="{BB962C8B-B14F-4D97-AF65-F5344CB8AC3E}">
        <p14:creationId xmlns:p14="http://schemas.microsoft.com/office/powerpoint/2010/main" val="243686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a:solidFill>
                  <a:schemeClr val="tx1">
                    <a:lumMod val="75000"/>
                    <a:lumOff val="25000"/>
                  </a:schemeClr>
                </a:solidFill>
              </a:rPr>
              <a:t>各サービス内容比較表</a:t>
            </a:r>
            <a:endParaRPr kumimoji="1" lang="ja-JP" altLang="en-US" dirty="0">
              <a:solidFill>
                <a:schemeClr val="tx1">
                  <a:lumMod val="75000"/>
                  <a:lumOff val="25000"/>
                </a:schemeClr>
              </a:solidFill>
            </a:endParaRPr>
          </a:p>
        </p:txBody>
      </p:sp>
      <p:pic>
        <p:nvPicPr>
          <p:cNvPr id="6" name="図 5" descr="建物, ウィンドウ が含まれている画像&#10;&#10;自動的に生成された説明">
            <a:extLst>
              <a:ext uri="{FF2B5EF4-FFF2-40B4-BE49-F238E27FC236}">
                <a16:creationId xmlns:a16="http://schemas.microsoft.com/office/drawing/2014/main" id="{6556F363-63EE-5F4A-B9E1-2814F24FF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41" y="4293096"/>
            <a:ext cx="1041317" cy="1365401"/>
          </a:xfrm>
          <a:prstGeom prst="rect">
            <a:avLst/>
          </a:prstGeom>
        </p:spPr>
      </p:pic>
    </p:spTree>
    <p:extLst>
      <p:ext uri="{BB962C8B-B14F-4D97-AF65-F5344CB8AC3E}">
        <p14:creationId xmlns:p14="http://schemas.microsoft.com/office/powerpoint/2010/main" val="143474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D2B33-1326-4B23-9258-4FFBE19D55E1}"/>
              </a:ext>
            </a:extLst>
          </p:cNvPr>
          <p:cNvSpPr>
            <a:spLocks noGrp="1"/>
          </p:cNvSpPr>
          <p:nvPr>
            <p:ph type="title"/>
          </p:nvPr>
        </p:nvSpPr>
        <p:spPr/>
        <p:txBody>
          <a:bodyPr/>
          <a:lstStyle/>
          <a:p>
            <a:r>
              <a:rPr lang="ja-JP" altLang="en-US"/>
              <a:t>　目次</a:t>
            </a:r>
            <a:endParaRPr kumimoji="1" lang="ja-JP" altLang="en-US" dirty="0"/>
          </a:p>
        </p:txBody>
      </p:sp>
      <p:sp>
        <p:nvSpPr>
          <p:cNvPr id="4" name="テキスト ボックス 3">
            <a:extLst>
              <a:ext uri="{FF2B5EF4-FFF2-40B4-BE49-F238E27FC236}">
                <a16:creationId xmlns:a16="http://schemas.microsoft.com/office/drawing/2014/main" id="{0B86DE04-FC50-3747-A800-0A0D26F8A2B7}"/>
              </a:ext>
            </a:extLst>
          </p:cNvPr>
          <p:cNvSpPr txBox="1"/>
          <p:nvPr/>
        </p:nvSpPr>
        <p:spPr>
          <a:xfrm>
            <a:off x="2792760" y="1202717"/>
            <a:ext cx="5184576" cy="5006563"/>
          </a:xfrm>
          <a:prstGeom prst="rect">
            <a:avLst/>
          </a:prstGeom>
          <a:noFill/>
        </p:spPr>
        <p:txBody>
          <a:bodyPr wrap="square" rtlCol="0">
            <a:spAutoFit/>
          </a:bodyPr>
          <a:lstStyle/>
          <a:p>
            <a:pPr marL="457200" indent="-457200">
              <a:lnSpc>
                <a:spcPct val="150000"/>
              </a:lnSpc>
              <a:buFont typeface="Wingdings" pitchFamily="2" charset="2"/>
              <a:buChar char="Ø"/>
            </a:pPr>
            <a:r>
              <a:rPr kumimoji="1" lang="ja-JP" altLang="en-US" sz="2400">
                <a:solidFill>
                  <a:schemeClr val="tx1">
                    <a:lumMod val="75000"/>
                    <a:lumOff val="25000"/>
                  </a:schemeClr>
                </a:solidFill>
              </a:rPr>
              <a:t>はじめに</a:t>
            </a:r>
            <a:endParaRPr kumimoji="1"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ja-JP" altLang="en-US" sz="2400">
                <a:solidFill>
                  <a:schemeClr val="tx1">
                    <a:lumMod val="75000"/>
                    <a:lumOff val="25000"/>
                  </a:schemeClr>
                </a:solidFill>
              </a:rPr>
              <a:t>“あんしん保守サービス”の概要</a:t>
            </a:r>
            <a:endParaRPr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en-US" altLang="ja-JP" sz="2400" dirty="0" err="1">
                <a:solidFill>
                  <a:schemeClr val="tx1">
                    <a:lumMod val="75000"/>
                    <a:lumOff val="25000"/>
                  </a:schemeClr>
                </a:solidFill>
              </a:rPr>
              <a:t>AsReader</a:t>
            </a:r>
            <a:r>
              <a:rPr lang="en-US" altLang="ja-JP" sz="2400" dirty="0">
                <a:solidFill>
                  <a:schemeClr val="tx1">
                    <a:lumMod val="75000"/>
                    <a:lumOff val="25000"/>
                  </a:schemeClr>
                </a:solidFill>
              </a:rPr>
              <a:t> Care</a:t>
            </a:r>
          </a:p>
          <a:p>
            <a:pPr marL="457200" indent="-457200">
              <a:lnSpc>
                <a:spcPct val="150000"/>
              </a:lnSpc>
              <a:buFont typeface="Wingdings" pitchFamily="2" charset="2"/>
              <a:buChar char="Ø"/>
            </a:pPr>
            <a:r>
              <a:rPr lang="en-US" altLang="ja-JP" sz="2400" dirty="0" err="1">
                <a:solidFill>
                  <a:schemeClr val="tx1">
                    <a:lumMod val="75000"/>
                    <a:lumOff val="25000"/>
                  </a:schemeClr>
                </a:solidFill>
              </a:rPr>
              <a:t>AsReader</a:t>
            </a:r>
            <a:r>
              <a:rPr lang="en-US" altLang="ja-JP" sz="2400" dirty="0">
                <a:solidFill>
                  <a:schemeClr val="tx1">
                    <a:lumMod val="75000"/>
                    <a:lumOff val="25000"/>
                  </a:schemeClr>
                </a:solidFill>
              </a:rPr>
              <a:t> Care PLUS</a:t>
            </a:r>
          </a:p>
          <a:p>
            <a:pPr marL="457200" indent="-457200">
              <a:lnSpc>
                <a:spcPct val="150000"/>
              </a:lnSpc>
              <a:buFont typeface="Wingdings" pitchFamily="2" charset="2"/>
              <a:buChar char="Ø"/>
            </a:pPr>
            <a:r>
              <a:rPr lang="ja-JP" altLang="en-US" sz="2400">
                <a:solidFill>
                  <a:schemeClr val="tx1">
                    <a:lumMod val="75000"/>
                    <a:lumOff val="25000"/>
                  </a:schemeClr>
                </a:solidFill>
              </a:rPr>
              <a:t>故障発生時の各フロー比較</a:t>
            </a:r>
            <a:endParaRPr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ja-JP" altLang="en-US" sz="2400">
                <a:solidFill>
                  <a:schemeClr val="tx1">
                    <a:lumMod val="75000"/>
                    <a:lumOff val="25000"/>
                  </a:schemeClr>
                </a:solidFill>
              </a:rPr>
              <a:t>各サービス内容比較</a:t>
            </a:r>
            <a:endParaRPr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ja-JP" altLang="en-US" sz="2400">
                <a:solidFill>
                  <a:schemeClr val="tx1">
                    <a:lumMod val="75000"/>
                    <a:lumOff val="25000"/>
                  </a:schemeClr>
                </a:solidFill>
              </a:rPr>
              <a:t>ご確認事項</a:t>
            </a:r>
            <a:endParaRPr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ja-JP" altLang="en-US" sz="2400">
                <a:solidFill>
                  <a:schemeClr val="tx1">
                    <a:lumMod val="75000"/>
                    <a:lumOff val="25000"/>
                  </a:schemeClr>
                </a:solidFill>
              </a:rPr>
              <a:t>お問い合わせ</a:t>
            </a:r>
            <a:endParaRPr lang="en-US" altLang="ja-JP" sz="2400" dirty="0">
              <a:solidFill>
                <a:schemeClr val="tx1">
                  <a:lumMod val="75000"/>
                  <a:lumOff val="25000"/>
                </a:schemeClr>
              </a:solidFill>
            </a:endParaRPr>
          </a:p>
          <a:p>
            <a:pPr marL="457200" indent="-457200">
              <a:lnSpc>
                <a:spcPct val="150000"/>
              </a:lnSpc>
              <a:buFont typeface="Wingdings" pitchFamily="2" charset="2"/>
              <a:buChar char="Ø"/>
            </a:pPr>
            <a:r>
              <a:rPr lang="ja-JP" altLang="en-US" sz="2400">
                <a:solidFill>
                  <a:schemeClr val="tx1">
                    <a:lumMod val="75000"/>
                    <a:lumOff val="25000"/>
                  </a:schemeClr>
                </a:solidFill>
              </a:rPr>
              <a:t>終わりに</a:t>
            </a:r>
            <a:endParaRPr lang="en-US" altLang="ja-JP" sz="2400" dirty="0">
              <a:solidFill>
                <a:schemeClr val="tx1">
                  <a:lumMod val="75000"/>
                  <a:lumOff val="25000"/>
                </a:schemeClr>
              </a:solidFill>
            </a:endParaRPr>
          </a:p>
        </p:txBody>
      </p:sp>
    </p:spTree>
    <p:extLst>
      <p:ext uri="{BB962C8B-B14F-4D97-AF65-F5344CB8AC3E}">
        <p14:creationId xmlns:p14="http://schemas.microsoft.com/office/powerpoint/2010/main" val="96388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　サービス内容比較表</a:t>
            </a:r>
            <a:endParaRPr kumimoji="1" lang="ja-JP" altLang="en-US" dirty="0"/>
          </a:p>
        </p:txBody>
      </p:sp>
      <p:pic>
        <p:nvPicPr>
          <p:cNvPr id="7" name="図 6" descr="スクリーンショットの画面&#10;&#10;自動的に生成された説明">
            <a:extLst>
              <a:ext uri="{FF2B5EF4-FFF2-40B4-BE49-F238E27FC236}">
                <a16:creationId xmlns:a16="http://schemas.microsoft.com/office/drawing/2014/main" id="{F821E962-3927-8A4D-9621-B1DAAE79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908720"/>
            <a:ext cx="9777536" cy="5688632"/>
          </a:xfrm>
          <a:prstGeom prst="rect">
            <a:avLst/>
          </a:prstGeom>
        </p:spPr>
      </p:pic>
      <p:sp>
        <p:nvSpPr>
          <p:cNvPr id="3" name="テキスト ボックス 2">
            <a:extLst>
              <a:ext uri="{FF2B5EF4-FFF2-40B4-BE49-F238E27FC236}">
                <a16:creationId xmlns:a16="http://schemas.microsoft.com/office/drawing/2014/main" id="{7194CECA-975B-4544-A24B-D2D84C23E118}"/>
              </a:ext>
            </a:extLst>
          </p:cNvPr>
          <p:cNvSpPr txBox="1"/>
          <p:nvPr/>
        </p:nvSpPr>
        <p:spPr>
          <a:xfrm>
            <a:off x="2720752" y="5477162"/>
            <a:ext cx="576064" cy="400110"/>
          </a:xfrm>
          <a:prstGeom prst="rect">
            <a:avLst/>
          </a:prstGeom>
          <a:noFill/>
        </p:spPr>
        <p:txBody>
          <a:bodyPr wrap="square" rtlCol="0">
            <a:spAutoFit/>
          </a:bodyPr>
          <a:lstStyle/>
          <a:p>
            <a:r>
              <a:rPr kumimoji="1" lang="ja-JP" altLang="en-US" sz="1000"/>
              <a:t>分割払</a:t>
            </a:r>
            <a:endParaRPr kumimoji="1" lang="en-US" altLang="ja-JP" sz="1000" dirty="0"/>
          </a:p>
          <a:p>
            <a:r>
              <a:rPr kumimoji="1" lang="ja-JP" altLang="en-US" sz="1000"/>
              <a:t>相談可</a:t>
            </a:r>
          </a:p>
        </p:txBody>
      </p:sp>
      <p:sp>
        <p:nvSpPr>
          <p:cNvPr id="4" name="左大かっこ 3">
            <a:extLst>
              <a:ext uri="{FF2B5EF4-FFF2-40B4-BE49-F238E27FC236}">
                <a16:creationId xmlns:a16="http://schemas.microsoft.com/office/drawing/2014/main" id="{6CDBBC1D-DCDE-CF4A-AA4D-58EAD70B690D}"/>
              </a:ext>
            </a:extLst>
          </p:cNvPr>
          <p:cNvSpPr/>
          <p:nvPr/>
        </p:nvSpPr>
        <p:spPr>
          <a:xfrm>
            <a:off x="2720752" y="5477162"/>
            <a:ext cx="45719" cy="40011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左大かっこ 7">
            <a:extLst>
              <a:ext uri="{FF2B5EF4-FFF2-40B4-BE49-F238E27FC236}">
                <a16:creationId xmlns:a16="http://schemas.microsoft.com/office/drawing/2014/main" id="{19A6E8E3-3E1B-6847-9D45-7791C8C980DD}"/>
              </a:ext>
            </a:extLst>
          </p:cNvPr>
          <p:cNvSpPr/>
          <p:nvPr/>
        </p:nvSpPr>
        <p:spPr>
          <a:xfrm rot="10800000">
            <a:off x="3246234" y="5477162"/>
            <a:ext cx="45719" cy="40011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75F550A-BA02-3249-81D2-7D2CBAB0B2A0}"/>
              </a:ext>
            </a:extLst>
          </p:cNvPr>
          <p:cNvSpPr txBox="1"/>
          <p:nvPr/>
        </p:nvSpPr>
        <p:spPr>
          <a:xfrm>
            <a:off x="5889104" y="5477162"/>
            <a:ext cx="576064" cy="400110"/>
          </a:xfrm>
          <a:prstGeom prst="rect">
            <a:avLst/>
          </a:prstGeom>
          <a:noFill/>
        </p:spPr>
        <p:txBody>
          <a:bodyPr wrap="square" rtlCol="0">
            <a:spAutoFit/>
          </a:bodyPr>
          <a:lstStyle/>
          <a:p>
            <a:r>
              <a:rPr kumimoji="1" lang="ja-JP" altLang="en-US" sz="1000"/>
              <a:t>分割払</a:t>
            </a:r>
            <a:endParaRPr kumimoji="1" lang="en-US" altLang="ja-JP" sz="1000" dirty="0"/>
          </a:p>
          <a:p>
            <a:r>
              <a:rPr kumimoji="1" lang="ja-JP" altLang="en-US" sz="1000"/>
              <a:t>相談可</a:t>
            </a:r>
          </a:p>
        </p:txBody>
      </p:sp>
      <p:sp>
        <p:nvSpPr>
          <p:cNvPr id="10" name="左大かっこ 9">
            <a:extLst>
              <a:ext uri="{FF2B5EF4-FFF2-40B4-BE49-F238E27FC236}">
                <a16:creationId xmlns:a16="http://schemas.microsoft.com/office/drawing/2014/main" id="{71A112DC-B9CB-4D49-9D29-4502B5FEE515}"/>
              </a:ext>
            </a:extLst>
          </p:cNvPr>
          <p:cNvSpPr/>
          <p:nvPr/>
        </p:nvSpPr>
        <p:spPr>
          <a:xfrm>
            <a:off x="5889104" y="5477162"/>
            <a:ext cx="45719" cy="40011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大かっこ 10">
            <a:extLst>
              <a:ext uri="{FF2B5EF4-FFF2-40B4-BE49-F238E27FC236}">
                <a16:creationId xmlns:a16="http://schemas.microsoft.com/office/drawing/2014/main" id="{8D274E0E-19AA-514B-BF4E-118DFBEDD47A}"/>
              </a:ext>
            </a:extLst>
          </p:cNvPr>
          <p:cNvSpPr/>
          <p:nvPr/>
        </p:nvSpPr>
        <p:spPr>
          <a:xfrm rot="10800000">
            <a:off x="6414586" y="5477162"/>
            <a:ext cx="45719" cy="40011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0705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a:solidFill>
                  <a:schemeClr val="tx1">
                    <a:lumMod val="75000"/>
                    <a:lumOff val="25000"/>
                  </a:schemeClr>
                </a:solidFill>
              </a:rPr>
              <a:t>ご確認事項</a:t>
            </a:r>
            <a:endParaRPr kumimoji="1" lang="ja-JP" altLang="en-US" dirty="0">
              <a:solidFill>
                <a:schemeClr val="tx1">
                  <a:lumMod val="75000"/>
                  <a:lumOff val="25000"/>
                </a:schemeClr>
              </a:solidFill>
            </a:endParaRPr>
          </a:p>
        </p:txBody>
      </p:sp>
      <p:pic>
        <p:nvPicPr>
          <p:cNvPr id="8" name="図 7" descr="挿絵, 記号, フラグ が含まれている画像&#10;&#10;自動的に生成された説明">
            <a:extLst>
              <a:ext uri="{FF2B5EF4-FFF2-40B4-BE49-F238E27FC236}">
                <a16:creationId xmlns:a16="http://schemas.microsoft.com/office/drawing/2014/main" id="{86D474D9-E8E8-0D4D-B22F-30C7CBD6C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486" y="4365104"/>
            <a:ext cx="1762209" cy="1319956"/>
          </a:xfrm>
          <a:prstGeom prst="rect">
            <a:avLst/>
          </a:prstGeom>
        </p:spPr>
      </p:pic>
    </p:spTree>
    <p:extLst>
      <p:ext uri="{BB962C8B-B14F-4D97-AF65-F5344CB8AC3E}">
        <p14:creationId xmlns:p14="http://schemas.microsoft.com/office/powerpoint/2010/main" val="135283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156"/>
            <a:ext cx="7617296" cy="620688"/>
          </a:xfrm>
        </p:spPr>
        <p:txBody>
          <a:bodyPr/>
          <a:lstStyle/>
          <a:p>
            <a:r>
              <a:rPr kumimoji="1" lang="ja-JP" altLang="en-US"/>
              <a:t>　ご確認事項</a:t>
            </a:r>
            <a:endParaRPr kumimoji="1" lang="ja-JP" altLang="en-US" dirty="0"/>
          </a:p>
        </p:txBody>
      </p:sp>
      <p:sp>
        <p:nvSpPr>
          <p:cNvPr id="4" name="テキスト ボックス 3">
            <a:extLst>
              <a:ext uri="{FF2B5EF4-FFF2-40B4-BE49-F238E27FC236}">
                <a16:creationId xmlns:a16="http://schemas.microsoft.com/office/drawing/2014/main" id="{62F67951-C7A7-844C-AAF2-5A4E58EAD2ED}"/>
              </a:ext>
            </a:extLst>
          </p:cNvPr>
          <p:cNvSpPr txBox="1"/>
          <p:nvPr/>
        </p:nvSpPr>
        <p:spPr>
          <a:xfrm>
            <a:off x="884548" y="764704"/>
            <a:ext cx="8136904" cy="5909310"/>
          </a:xfrm>
          <a:prstGeom prst="rect">
            <a:avLst/>
          </a:prstGeom>
          <a:noFill/>
        </p:spPr>
        <p:txBody>
          <a:bodyPr wrap="square" rtlCol="0">
            <a:spAutoFit/>
          </a:bodyPr>
          <a:lstStyle/>
          <a:p>
            <a:pPr marL="0" indent="0" fontAlgn="auto">
              <a:spcAft>
                <a:spcPts val="0"/>
              </a:spcAft>
              <a:buNone/>
            </a:pPr>
            <a:r>
              <a:rPr lang="ja-JP" altLang="en-US">
                <a:solidFill>
                  <a:schemeClr val="tx1">
                    <a:lumMod val="75000"/>
                    <a:lumOff val="25000"/>
                  </a:schemeClr>
                </a:solidFill>
              </a:rPr>
              <a:t>■機種にもよりますが、</a:t>
            </a:r>
            <a:r>
              <a:rPr lang="en-US" altLang="ja-JP" dirty="0" err="1">
                <a:solidFill>
                  <a:schemeClr val="tx1">
                    <a:lumMod val="75000"/>
                    <a:lumOff val="25000"/>
                  </a:schemeClr>
                </a:solidFill>
              </a:rPr>
              <a:t>AsReader</a:t>
            </a:r>
            <a:r>
              <a:rPr lang="en-US" altLang="ja-JP" dirty="0">
                <a:solidFill>
                  <a:schemeClr val="tx1">
                    <a:lumMod val="75000"/>
                    <a:lumOff val="25000"/>
                  </a:schemeClr>
                </a:solidFill>
              </a:rPr>
              <a:t> Care</a:t>
            </a:r>
            <a:r>
              <a:rPr lang="ja-JP" altLang="en-US">
                <a:solidFill>
                  <a:schemeClr val="tx1">
                    <a:lumMod val="75000"/>
                    <a:lumOff val="25000"/>
                  </a:schemeClr>
                </a:solidFill>
              </a:rPr>
              <a:t>では</a:t>
            </a:r>
            <a:r>
              <a:rPr lang="en-US" altLang="ja-JP" dirty="0">
                <a:solidFill>
                  <a:schemeClr val="tx1">
                    <a:lumMod val="75000"/>
                    <a:lumOff val="25000"/>
                  </a:schemeClr>
                </a:solidFill>
              </a:rPr>
              <a:t>1</a:t>
            </a:r>
            <a:r>
              <a:rPr lang="ja-JP" altLang="en-US">
                <a:solidFill>
                  <a:schemeClr val="tx1">
                    <a:lumMod val="75000"/>
                    <a:lumOff val="25000"/>
                  </a:schemeClr>
                </a:solidFill>
              </a:rPr>
              <a:t>台あたり実質月額</a:t>
            </a:r>
            <a:r>
              <a:rPr lang="en-US" altLang="ja-JP" dirty="0">
                <a:solidFill>
                  <a:schemeClr val="tx1">
                    <a:lumMod val="75000"/>
                    <a:lumOff val="25000"/>
                  </a:schemeClr>
                </a:solidFill>
              </a:rPr>
              <a:t>250</a:t>
            </a:r>
            <a:r>
              <a:rPr lang="ja-JP" altLang="en-US">
                <a:solidFill>
                  <a:schemeClr val="tx1">
                    <a:lumMod val="75000"/>
                    <a:lumOff val="25000"/>
                  </a:schemeClr>
                </a:solidFill>
              </a:rPr>
              <a:t>円（</a:t>
            </a:r>
            <a:r>
              <a:rPr lang="en-US" altLang="ja-JP" dirty="0">
                <a:solidFill>
                  <a:schemeClr val="tx1">
                    <a:lumMod val="75000"/>
                    <a:lumOff val="25000"/>
                  </a:schemeClr>
                </a:solidFill>
              </a:rPr>
              <a:t>ASR</a:t>
            </a:r>
            <a:r>
              <a:rPr lang="ja-JP" altLang="en-US">
                <a:solidFill>
                  <a:schemeClr val="tx1">
                    <a:lumMod val="75000"/>
                    <a:lumOff val="25000"/>
                  </a:schemeClr>
                </a:solidFill>
              </a:rPr>
              <a:t>−</a:t>
            </a:r>
            <a:r>
              <a:rPr lang="en-US" altLang="ja-JP" dirty="0">
                <a:solidFill>
                  <a:schemeClr val="tx1">
                    <a:lumMod val="75000"/>
                    <a:lumOff val="25000"/>
                  </a:schemeClr>
                </a:solidFill>
              </a:rPr>
              <a:t>010D 2</a:t>
            </a:r>
            <a:r>
              <a:rPr lang="ja-JP" altLang="en-US">
                <a:solidFill>
                  <a:schemeClr val="tx1">
                    <a:lumMod val="75000"/>
                    <a:lumOff val="25000"/>
                  </a:schemeClr>
                </a:solidFill>
              </a:rPr>
              <a:t>年パック）から、</a:t>
            </a:r>
            <a:r>
              <a:rPr lang="en-US" altLang="ja-JP" dirty="0" err="1">
                <a:solidFill>
                  <a:schemeClr val="tx1">
                    <a:lumMod val="75000"/>
                    <a:lumOff val="25000"/>
                  </a:schemeClr>
                </a:solidFill>
              </a:rPr>
              <a:t>AsReader</a:t>
            </a:r>
            <a:r>
              <a:rPr lang="en-US" altLang="ja-JP" dirty="0">
                <a:solidFill>
                  <a:schemeClr val="tx1">
                    <a:lumMod val="75000"/>
                    <a:lumOff val="25000"/>
                  </a:schemeClr>
                </a:solidFill>
              </a:rPr>
              <a:t> Care PLUS</a:t>
            </a:r>
            <a:r>
              <a:rPr lang="ja-JP" altLang="en-US">
                <a:solidFill>
                  <a:schemeClr val="tx1">
                    <a:lumMod val="75000"/>
                    <a:lumOff val="25000"/>
                  </a:schemeClr>
                </a:solidFill>
              </a:rPr>
              <a:t>では実質月額</a:t>
            </a:r>
            <a:r>
              <a:rPr lang="en-US" altLang="ja-JP" dirty="0">
                <a:solidFill>
                  <a:schemeClr val="tx1">
                    <a:lumMod val="75000"/>
                    <a:lumOff val="25000"/>
                  </a:schemeClr>
                </a:solidFill>
              </a:rPr>
              <a:t>560</a:t>
            </a:r>
            <a:r>
              <a:rPr lang="ja-JP" altLang="en-US">
                <a:solidFill>
                  <a:schemeClr val="tx1">
                    <a:lumMod val="75000"/>
                    <a:lumOff val="25000"/>
                  </a:schemeClr>
                </a:solidFill>
              </a:rPr>
              <a:t>円（</a:t>
            </a:r>
            <a:r>
              <a:rPr lang="en-US" altLang="ja-JP" dirty="0">
                <a:solidFill>
                  <a:schemeClr val="tx1">
                    <a:lumMod val="75000"/>
                    <a:lumOff val="25000"/>
                  </a:schemeClr>
                </a:solidFill>
              </a:rPr>
              <a:t>ASR</a:t>
            </a:r>
            <a:r>
              <a:rPr lang="ja-JP" altLang="en-US">
                <a:solidFill>
                  <a:schemeClr val="tx1">
                    <a:lumMod val="75000"/>
                    <a:lumOff val="25000"/>
                  </a:schemeClr>
                </a:solidFill>
              </a:rPr>
              <a:t>−</a:t>
            </a:r>
            <a:r>
              <a:rPr lang="en-US" altLang="ja-JP" dirty="0">
                <a:solidFill>
                  <a:schemeClr val="tx1">
                    <a:lumMod val="75000"/>
                    <a:lumOff val="25000"/>
                  </a:schemeClr>
                </a:solidFill>
              </a:rPr>
              <a:t>010D 3</a:t>
            </a:r>
            <a:r>
              <a:rPr lang="ja-JP" altLang="en-US">
                <a:solidFill>
                  <a:schemeClr val="tx1">
                    <a:lumMod val="75000"/>
                    <a:lumOff val="25000"/>
                  </a:schemeClr>
                </a:solidFill>
              </a:rPr>
              <a:t>年パック）からご用意しております。　　　　　　　　　　　　　　　　　　　　　　</a:t>
            </a:r>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r>
              <a:rPr lang="ja-JP" altLang="en-US">
                <a:solidFill>
                  <a:schemeClr val="tx1">
                    <a:lumMod val="75000"/>
                    <a:lumOff val="25000"/>
                  </a:schemeClr>
                </a:solidFill>
              </a:rPr>
              <a:t>■</a:t>
            </a:r>
            <a:r>
              <a:rPr lang="en-US" altLang="ja-JP" dirty="0" err="1">
                <a:solidFill>
                  <a:schemeClr val="tx1">
                    <a:lumMod val="75000"/>
                    <a:lumOff val="25000"/>
                  </a:schemeClr>
                </a:solidFill>
              </a:rPr>
              <a:t>AsReader</a:t>
            </a:r>
            <a:r>
              <a:rPr lang="en-US" altLang="ja-JP" dirty="0">
                <a:solidFill>
                  <a:schemeClr val="tx1">
                    <a:lumMod val="75000"/>
                    <a:lumOff val="25000"/>
                  </a:schemeClr>
                </a:solidFill>
              </a:rPr>
              <a:t> Care PLUS</a:t>
            </a:r>
            <a:r>
              <a:rPr lang="ja-JP" altLang="en-US">
                <a:solidFill>
                  <a:schemeClr val="tx1">
                    <a:lumMod val="75000"/>
                    <a:lumOff val="25000"/>
                  </a:schemeClr>
                </a:solidFill>
              </a:rPr>
              <a:t>のサービスができる以前のお客様にかぎり</a:t>
            </a:r>
            <a:r>
              <a:rPr lang="en-US" altLang="ja-JP" dirty="0" err="1">
                <a:solidFill>
                  <a:schemeClr val="tx1">
                    <a:lumMod val="75000"/>
                    <a:lumOff val="25000"/>
                  </a:schemeClr>
                </a:solidFill>
              </a:rPr>
              <a:t>AsReader</a:t>
            </a:r>
            <a:r>
              <a:rPr lang="en-US" altLang="ja-JP" dirty="0">
                <a:solidFill>
                  <a:schemeClr val="tx1">
                    <a:lumMod val="75000"/>
                    <a:lumOff val="25000"/>
                  </a:schemeClr>
                </a:solidFill>
              </a:rPr>
              <a:t> Care</a:t>
            </a:r>
            <a:r>
              <a:rPr lang="ja-JP" altLang="en-US">
                <a:solidFill>
                  <a:schemeClr val="tx1">
                    <a:lumMod val="75000"/>
                    <a:lumOff val="25000"/>
                  </a:schemeClr>
                </a:solidFill>
              </a:rPr>
              <a:t>から</a:t>
            </a:r>
            <a:r>
              <a:rPr lang="en-US" altLang="ja-JP" dirty="0" err="1">
                <a:solidFill>
                  <a:schemeClr val="tx1">
                    <a:lumMod val="75000"/>
                    <a:lumOff val="25000"/>
                  </a:schemeClr>
                </a:solidFill>
              </a:rPr>
              <a:t>AsReader</a:t>
            </a:r>
            <a:r>
              <a:rPr lang="en-US" altLang="ja-JP" dirty="0">
                <a:solidFill>
                  <a:schemeClr val="tx1">
                    <a:lumMod val="75000"/>
                    <a:lumOff val="25000"/>
                  </a:schemeClr>
                </a:solidFill>
              </a:rPr>
              <a:t> Care PLUS</a:t>
            </a:r>
            <a:r>
              <a:rPr lang="ja-JP" altLang="en-US">
                <a:solidFill>
                  <a:schemeClr val="tx1">
                    <a:lumMod val="75000"/>
                    <a:lumOff val="25000"/>
                  </a:schemeClr>
                </a:solidFill>
              </a:rPr>
              <a:t>へ移行について可能です。移行の際は既存契約と同じ年数への移行とします。移行にかかる料金は両サービスの残期間の差額分（月額）をお支払いいただきます。</a:t>
            </a:r>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r>
              <a:rPr lang="ja-JP" altLang="en-US">
                <a:solidFill>
                  <a:schemeClr val="tx1">
                    <a:lumMod val="75000"/>
                    <a:lumOff val="25000"/>
                  </a:schemeClr>
                </a:solidFill>
              </a:rPr>
              <a:t>■故障原因問わず結果報告、レポートの提出は行いません。必要な場合は有償とさせていただきます。</a:t>
            </a:r>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r>
              <a:rPr lang="ja-JP" altLang="en-US">
                <a:solidFill>
                  <a:schemeClr val="tx1">
                    <a:lumMod val="75000"/>
                    <a:lumOff val="25000"/>
                  </a:schemeClr>
                </a:solidFill>
              </a:rPr>
              <a:t>■保守期間の延長はできません。</a:t>
            </a:r>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r>
              <a:rPr lang="ja-JP" altLang="en-US">
                <a:solidFill>
                  <a:schemeClr val="tx1">
                    <a:lumMod val="75000"/>
                    <a:lumOff val="25000"/>
                  </a:schemeClr>
                </a:solidFill>
              </a:rPr>
              <a:t>■解約時の本サービスの費用は返金されません。</a:t>
            </a:r>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r>
              <a:rPr lang="ja-JP" altLang="en-US">
                <a:solidFill>
                  <a:schemeClr val="tx1">
                    <a:lumMod val="75000"/>
                    <a:lumOff val="25000"/>
                  </a:schemeClr>
                </a:solidFill>
              </a:rPr>
              <a:t>■送料は発送元負担とさせていただきます。</a:t>
            </a:r>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r>
              <a:rPr lang="ja-JP" altLang="en-US">
                <a:solidFill>
                  <a:schemeClr val="tx1">
                    <a:lumMod val="75000"/>
                    <a:lumOff val="25000"/>
                  </a:schemeClr>
                </a:solidFill>
              </a:rPr>
              <a:t>■サービス対象機器は随時追加しております。</a:t>
            </a:r>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r>
              <a:rPr lang="ja-JP" altLang="en-US">
                <a:solidFill>
                  <a:schemeClr val="tx1">
                    <a:lumMod val="75000"/>
                    <a:lumOff val="25000"/>
                  </a:schemeClr>
                </a:solidFill>
              </a:rPr>
              <a:t>■詳しくは担当営業までお問い合わせください。</a:t>
            </a:r>
            <a:endParaRPr lang="en-US" altLang="ja-JP" dirty="0">
              <a:solidFill>
                <a:schemeClr val="tx1">
                  <a:lumMod val="75000"/>
                  <a:lumOff val="25000"/>
                </a:schemeClr>
              </a:solidFill>
            </a:endParaRPr>
          </a:p>
        </p:txBody>
      </p:sp>
      <p:cxnSp>
        <p:nvCxnSpPr>
          <p:cNvPr id="5" name="直線コネクタ 4">
            <a:extLst>
              <a:ext uri="{FF2B5EF4-FFF2-40B4-BE49-F238E27FC236}">
                <a16:creationId xmlns:a16="http://schemas.microsoft.com/office/drawing/2014/main" id="{24CC50E8-5B05-3A4D-8381-E02BAED0A452}"/>
              </a:ext>
            </a:extLst>
          </p:cNvPr>
          <p:cNvCxnSpPr>
            <a:cxnSpLocks/>
          </p:cNvCxnSpPr>
          <p:nvPr/>
        </p:nvCxnSpPr>
        <p:spPr>
          <a:xfrm>
            <a:off x="884548" y="764704"/>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5098A8A-BF92-9F48-B295-93C764DF9E27}"/>
              </a:ext>
            </a:extLst>
          </p:cNvPr>
          <p:cNvCxnSpPr>
            <a:cxnSpLocks/>
          </p:cNvCxnSpPr>
          <p:nvPr/>
        </p:nvCxnSpPr>
        <p:spPr>
          <a:xfrm>
            <a:off x="884548" y="1794019"/>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CFF9979-639E-334C-B8EC-6620609389ED}"/>
              </a:ext>
            </a:extLst>
          </p:cNvPr>
          <p:cNvCxnSpPr>
            <a:cxnSpLocks/>
          </p:cNvCxnSpPr>
          <p:nvPr/>
        </p:nvCxnSpPr>
        <p:spPr>
          <a:xfrm>
            <a:off x="884548" y="3162171"/>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F0AABA9-8C47-CB4F-86E7-F810EA765C28}"/>
              </a:ext>
            </a:extLst>
          </p:cNvPr>
          <p:cNvCxnSpPr>
            <a:cxnSpLocks/>
          </p:cNvCxnSpPr>
          <p:nvPr/>
        </p:nvCxnSpPr>
        <p:spPr>
          <a:xfrm>
            <a:off x="884548" y="3954259"/>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E7955F5-31FE-214F-B99E-C1B2AFCD9EA1}"/>
              </a:ext>
            </a:extLst>
          </p:cNvPr>
          <p:cNvCxnSpPr>
            <a:cxnSpLocks/>
          </p:cNvCxnSpPr>
          <p:nvPr/>
        </p:nvCxnSpPr>
        <p:spPr>
          <a:xfrm>
            <a:off x="884548" y="4530323"/>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1B7AEBC-BE10-454B-A732-2CB872E90B08}"/>
              </a:ext>
            </a:extLst>
          </p:cNvPr>
          <p:cNvCxnSpPr>
            <a:cxnSpLocks/>
          </p:cNvCxnSpPr>
          <p:nvPr/>
        </p:nvCxnSpPr>
        <p:spPr>
          <a:xfrm>
            <a:off x="884548" y="5034379"/>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C5CD9C9-363D-3B4C-8598-7629D1D944C1}"/>
              </a:ext>
            </a:extLst>
          </p:cNvPr>
          <p:cNvCxnSpPr>
            <a:cxnSpLocks/>
          </p:cNvCxnSpPr>
          <p:nvPr/>
        </p:nvCxnSpPr>
        <p:spPr>
          <a:xfrm>
            <a:off x="884548" y="5610443"/>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EDE7B8-8137-EE4F-8157-204BE5A91016}"/>
              </a:ext>
            </a:extLst>
          </p:cNvPr>
          <p:cNvCxnSpPr>
            <a:cxnSpLocks/>
          </p:cNvCxnSpPr>
          <p:nvPr/>
        </p:nvCxnSpPr>
        <p:spPr>
          <a:xfrm>
            <a:off x="884548" y="6114499"/>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9A5A538-1002-1D4E-B336-B225EEAA4F13}"/>
              </a:ext>
            </a:extLst>
          </p:cNvPr>
          <p:cNvCxnSpPr>
            <a:cxnSpLocks/>
          </p:cNvCxnSpPr>
          <p:nvPr/>
        </p:nvCxnSpPr>
        <p:spPr>
          <a:xfrm>
            <a:off x="884548" y="6618555"/>
            <a:ext cx="8136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99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a:solidFill>
                  <a:schemeClr val="tx1">
                    <a:lumMod val="75000"/>
                    <a:lumOff val="25000"/>
                  </a:schemeClr>
                </a:solidFill>
              </a:rPr>
              <a:t>お問い合わせ</a:t>
            </a:r>
            <a:endParaRPr kumimoji="1" lang="ja-JP" altLang="en-US" dirty="0">
              <a:solidFill>
                <a:schemeClr val="tx1">
                  <a:lumMod val="75000"/>
                  <a:lumOff val="25000"/>
                </a:schemeClr>
              </a:solidFill>
            </a:endParaRPr>
          </a:p>
        </p:txBody>
      </p:sp>
      <p:pic>
        <p:nvPicPr>
          <p:cNvPr id="4" name="図 3" descr="座る, ホワイト が含まれている画像&#10;&#10;自動的に生成された説明">
            <a:extLst>
              <a:ext uri="{FF2B5EF4-FFF2-40B4-BE49-F238E27FC236}">
                <a16:creationId xmlns:a16="http://schemas.microsoft.com/office/drawing/2014/main" id="{17D2E956-1FF8-4A40-9107-BD580570F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060" y="3933056"/>
            <a:ext cx="1581880" cy="1581880"/>
          </a:xfrm>
          <a:prstGeom prst="rect">
            <a:avLst/>
          </a:prstGeom>
        </p:spPr>
      </p:pic>
    </p:spTree>
    <p:extLst>
      <p:ext uri="{BB962C8B-B14F-4D97-AF65-F5344CB8AC3E}">
        <p14:creationId xmlns:p14="http://schemas.microsoft.com/office/powerpoint/2010/main" val="228250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156"/>
            <a:ext cx="7617296" cy="620688"/>
          </a:xfrm>
        </p:spPr>
        <p:txBody>
          <a:bodyPr/>
          <a:lstStyle/>
          <a:p>
            <a:r>
              <a:rPr kumimoji="1" lang="ja-JP" altLang="en-US"/>
              <a:t>　</a:t>
            </a:r>
            <a:r>
              <a:rPr lang="ja-JP" altLang="en-US"/>
              <a:t>お問い合わせ</a:t>
            </a:r>
            <a:endParaRPr kumimoji="1" lang="ja-JP" altLang="en-US" dirty="0"/>
          </a:p>
        </p:txBody>
      </p:sp>
      <p:pic>
        <p:nvPicPr>
          <p:cNvPr id="5" name="図 4">
            <a:extLst>
              <a:ext uri="{FF2B5EF4-FFF2-40B4-BE49-F238E27FC236}">
                <a16:creationId xmlns:a16="http://schemas.microsoft.com/office/drawing/2014/main" id="{58829E68-3AA3-4348-B3F3-031F014F2929}"/>
              </a:ext>
            </a:extLst>
          </p:cNvPr>
          <p:cNvPicPr>
            <a:picLocks noChangeAspect="1"/>
          </p:cNvPicPr>
          <p:nvPr/>
        </p:nvPicPr>
        <p:blipFill rotWithShape="1">
          <a:blip r:embed="rId2">
            <a:extLst>
              <a:ext uri="{28A0092B-C50C-407E-A947-70E740481C1C}">
                <a14:useLocalDpi xmlns:a14="http://schemas.microsoft.com/office/drawing/2010/main" val="0"/>
              </a:ext>
            </a:extLst>
          </a:blip>
          <a:srcRect l="58915" t="33600" r="966" b="33851"/>
          <a:stretch/>
        </p:blipFill>
        <p:spPr>
          <a:xfrm>
            <a:off x="2632484" y="1268760"/>
            <a:ext cx="4641032" cy="5328592"/>
          </a:xfrm>
          <a:prstGeom prst="rect">
            <a:avLst/>
          </a:prstGeom>
        </p:spPr>
      </p:pic>
      <p:sp>
        <p:nvSpPr>
          <p:cNvPr id="6" name="テキスト ボックス 5">
            <a:extLst>
              <a:ext uri="{FF2B5EF4-FFF2-40B4-BE49-F238E27FC236}">
                <a16:creationId xmlns:a16="http://schemas.microsoft.com/office/drawing/2014/main" id="{D1E7B179-7522-0A4D-A7A3-089C4D9C374E}"/>
              </a:ext>
            </a:extLst>
          </p:cNvPr>
          <p:cNvSpPr txBox="1"/>
          <p:nvPr/>
        </p:nvSpPr>
        <p:spPr>
          <a:xfrm>
            <a:off x="4016685" y="1084094"/>
            <a:ext cx="1872629" cy="369332"/>
          </a:xfrm>
          <a:prstGeom prst="rect">
            <a:avLst/>
          </a:prstGeom>
          <a:noFill/>
        </p:spPr>
        <p:txBody>
          <a:bodyPr wrap="none" rtlCol="0">
            <a:spAutoFit/>
          </a:bodyPr>
          <a:lstStyle/>
          <a:p>
            <a:r>
              <a:rPr kumimoji="1" lang="ja-JP" altLang="en-US"/>
              <a:t>サポートセンター</a:t>
            </a:r>
          </a:p>
        </p:txBody>
      </p:sp>
    </p:spTree>
    <p:extLst>
      <p:ext uri="{BB962C8B-B14F-4D97-AF65-F5344CB8AC3E}">
        <p14:creationId xmlns:p14="http://schemas.microsoft.com/office/powerpoint/2010/main" val="382823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　終わり</a:t>
            </a:r>
            <a:r>
              <a:rPr lang="ja-JP" altLang="en-US"/>
              <a:t>に</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684" y="1772530"/>
            <a:ext cx="6868568" cy="801851"/>
          </a:xfrm>
          <a:prstGeom prst="rect">
            <a:avLst/>
          </a:prstGeom>
        </p:spPr>
      </p:pic>
      <p:sp>
        <p:nvSpPr>
          <p:cNvPr id="4" name="テキスト ボックス 3"/>
          <p:cNvSpPr txBox="1"/>
          <p:nvPr/>
        </p:nvSpPr>
        <p:spPr>
          <a:xfrm>
            <a:off x="2778692" y="1124744"/>
            <a:ext cx="4326826" cy="461665"/>
          </a:xfrm>
          <a:prstGeom prst="rect">
            <a:avLst/>
          </a:prstGeom>
          <a:noFill/>
        </p:spPr>
        <p:txBody>
          <a:bodyPr wrap="none" rtlCol="0">
            <a:spAutoFit/>
          </a:bodyPr>
          <a:lstStyle/>
          <a:p>
            <a:r>
              <a:rPr kumimoji="1" lang="en-US" altLang="ja-JP" sz="2400" dirty="0" err="1">
                <a:latin typeface="HGP創英角ｺﾞｼｯｸUB" panose="020B0900000000000000" pitchFamily="50" charset="-128"/>
                <a:ea typeface="HGP創英角ｺﾞｼｯｸUB" panose="020B0900000000000000" pitchFamily="50" charset="-128"/>
              </a:rPr>
              <a:t>IoT</a:t>
            </a:r>
            <a:r>
              <a:rPr kumimoji="1" lang="ja-JP" altLang="en-US" sz="2400" dirty="0">
                <a:latin typeface="HGP創英角ｺﾞｼｯｸUB" panose="020B0900000000000000" pitchFamily="50" charset="-128"/>
                <a:ea typeface="HGP創英角ｺﾞｼｯｸUB" panose="020B0900000000000000" pitchFamily="50" charset="-128"/>
              </a:rPr>
              <a:t>をさらに進化させる</a:t>
            </a:r>
            <a:r>
              <a:rPr kumimoji="1" lang="en-US" altLang="ja-JP" sz="2400" dirty="0" err="1">
                <a:latin typeface="HGP創英角ｺﾞｼｯｸUB" panose="020B0900000000000000" pitchFamily="50" charset="-128"/>
                <a:ea typeface="HGP創英角ｺﾞｼｯｸUB" panose="020B0900000000000000" pitchFamily="50" charset="-128"/>
              </a:rPr>
              <a:t>AsReader</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1095270" y="2648868"/>
            <a:ext cx="7707558" cy="3600986"/>
          </a:xfrm>
          <a:prstGeom prst="rect">
            <a:avLst/>
          </a:prstGeom>
          <a:noFill/>
        </p:spPr>
        <p:txBody>
          <a:bodyPr wrap="none" rtlCol="0">
            <a:spAutoFit/>
          </a:bodyPr>
          <a:lstStyle/>
          <a:p>
            <a:pPr algn="ctr"/>
            <a:r>
              <a:rPr kumimoji="1" lang="en-US" altLang="ja-JP" sz="3600" dirty="0">
                <a:solidFill>
                  <a:srgbClr val="FF66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IoT</a:t>
            </a:r>
            <a:r>
              <a:rPr kumimoji="1" lang="ja-JP" altLang="en-US" sz="3600" dirty="0">
                <a:solidFill>
                  <a:srgbClr val="FF66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で世界を変える</a:t>
            </a:r>
            <a:endParaRPr kumimoji="1" lang="en-US" altLang="ja-JP" sz="3600" dirty="0">
              <a:solidFill>
                <a:srgbClr val="FF66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endParaRPr lang="en-US" altLang="ja-JP" sz="2400" dirty="0">
              <a:latin typeface="HGP創英角ｺﾞｼｯｸUB" panose="020B0900000000000000" pitchFamily="50" charset="-128"/>
              <a:ea typeface="HGP創英角ｺﾞｼｯｸUB" panose="020B0900000000000000" pitchFamily="50" charset="-128"/>
            </a:endParaRPr>
          </a:p>
          <a:p>
            <a:pPr algn="ctr"/>
            <a:endParaRPr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アスタリスクは</a:t>
            </a:r>
            <a:r>
              <a:rPr kumimoji="1" lang="en-US" altLang="ja-JP" sz="2400" dirty="0" err="1">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IoT</a:t>
            </a:r>
            <a:r>
              <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を中心にお客様の業務をよりよく改善する</a:t>
            </a:r>
            <a:endParaRPr kumimoji="1"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お手伝いをさせていただきます。</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リーダーなどのハードウェアからアプリやシステム、</a:t>
            </a:r>
            <a:endParaRPr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運用までぜひともご相談ください。</a:t>
            </a:r>
            <a:endParaRPr kumimoji="1" lang="en-US" altLang="ja-JP"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endParaRPr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株式会社アスタリスク</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0999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D2B33-1326-4B23-9258-4FFBE19D55E1}"/>
              </a:ext>
            </a:extLst>
          </p:cNvPr>
          <p:cNvSpPr>
            <a:spLocks noGrp="1"/>
          </p:cNvSpPr>
          <p:nvPr>
            <p:ph type="title"/>
          </p:nvPr>
        </p:nvSpPr>
        <p:spPr/>
        <p:txBody>
          <a:bodyPr/>
          <a:lstStyle/>
          <a:p>
            <a:r>
              <a:rPr kumimoji="1" lang="ja-JP" altLang="en-US"/>
              <a:t>　はじめ</a:t>
            </a:r>
            <a:r>
              <a:rPr lang="ja-JP" altLang="en-US"/>
              <a:t>に</a:t>
            </a:r>
            <a:endParaRPr kumimoji="1" lang="ja-JP" altLang="en-US" dirty="0"/>
          </a:p>
        </p:txBody>
      </p:sp>
      <p:sp>
        <p:nvSpPr>
          <p:cNvPr id="3" name="テキスト ボックス 2">
            <a:extLst>
              <a:ext uri="{FF2B5EF4-FFF2-40B4-BE49-F238E27FC236}">
                <a16:creationId xmlns:a16="http://schemas.microsoft.com/office/drawing/2014/main" id="{5442E039-044F-4552-9622-CCB18E00F1A9}"/>
              </a:ext>
            </a:extLst>
          </p:cNvPr>
          <p:cNvSpPr txBox="1"/>
          <p:nvPr/>
        </p:nvSpPr>
        <p:spPr>
          <a:xfrm>
            <a:off x="234666" y="836712"/>
            <a:ext cx="9436667" cy="5732403"/>
          </a:xfrm>
          <a:prstGeom prst="rect">
            <a:avLst/>
          </a:prstGeom>
          <a:noFill/>
        </p:spPr>
        <p:txBody>
          <a:bodyPr wrap="square" rtlCol="0">
            <a:spAutoFit/>
          </a:bodyPr>
          <a:lstStyle/>
          <a:p>
            <a:pPr algn="ctr">
              <a:lnSpc>
                <a:spcPct val="150000"/>
              </a:lnSpc>
            </a:pPr>
            <a:r>
              <a:rPr lang="ja-JP" altLang="en-US" sz="2400">
                <a:solidFill>
                  <a:schemeClr val="tx1">
                    <a:lumMod val="75000"/>
                    <a:lumOff val="25000"/>
                  </a:schemeClr>
                </a:solidFill>
                <a:latin typeface="HGSMinchoE" panose="02020900000000000000" pitchFamily="18" charset="-128"/>
                <a:ea typeface="HGSMinchoE" panose="02020900000000000000" pitchFamily="18" charset="-128"/>
              </a:rPr>
              <a:t>この度は、</a:t>
            </a:r>
            <a:endParaRPr lang="en-US" altLang="ja-JP" sz="2400" dirty="0">
              <a:solidFill>
                <a:schemeClr val="tx1">
                  <a:lumMod val="75000"/>
                  <a:lumOff val="25000"/>
                </a:schemeClr>
              </a:solidFill>
              <a:latin typeface="HGSMinchoE" panose="02020900000000000000" pitchFamily="18" charset="-128"/>
              <a:ea typeface="HGSMinchoE" panose="02020900000000000000" pitchFamily="18" charset="-128"/>
            </a:endParaRPr>
          </a:p>
          <a:p>
            <a:pPr algn="ctr">
              <a:lnSpc>
                <a:spcPct val="150000"/>
              </a:lnSpc>
            </a:pPr>
            <a:r>
              <a:rPr lang="ja-JP" altLang="en-US" sz="2400">
                <a:solidFill>
                  <a:schemeClr val="tx1">
                    <a:lumMod val="75000"/>
                    <a:lumOff val="25000"/>
                  </a:schemeClr>
                </a:solidFill>
                <a:latin typeface="HGSMinchoE" panose="02020900000000000000" pitchFamily="18" charset="-128"/>
                <a:ea typeface="HGSMinchoE" panose="02020900000000000000" pitchFamily="18" charset="-128"/>
              </a:rPr>
              <a:t>ご貴重なお時間いただきまして、</a:t>
            </a:r>
            <a:endParaRPr lang="en-US" altLang="ja-JP" sz="2400" dirty="0">
              <a:solidFill>
                <a:schemeClr val="tx1">
                  <a:lumMod val="75000"/>
                  <a:lumOff val="25000"/>
                </a:schemeClr>
              </a:solidFill>
              <a:latin typeface="HGSMinchoE" panose="02020900000000000000" pitchFamily="18" charset="-128"/>
              <a:ea typeface="HGSMinchoE" panose="02020900000000000000" pitchFamily="18" charset="-128"/>
            </a:endParaRPr>
          </a:p>
          <a:p>
            <a:pPr algn="ctr">
              <a:lnSpc>
                <a:spcPct val="150000"/>
              </a:lnSpc>
            </a:pPr>
            <a:r>
              <a:rPr lang="ja-JP" altLang="en-US" sz="2400">
                <a:solidFill>
                  <a:schemeClr val="tx1">
                    <a:lumMod val="75000"/>
                    <a:lumOff val="25000"/>
                  </a:schemeClr>
                </a:solidFill>
                <a:latin typeface="HGSMinchoE" panose="02020900000000000000" pitchFamily="18" charset="-128"/>
                <a:ea typeface="HGSMinchoE" panose="02020900000000000000" pitchFamily="18" charset="-128"/>
              </a:rPr>
              <a:t>誠にありがとうございます。</a:t>
            </a:r>
            <a:endParaRPr lang="en-US" altLang="ja-JP" sz="2000" dirty="0">
              <a:solidFill>
                <a:schemeClr val="tx1">
                  <a:lumMod val="75000"/>
                  <a:lumOff val="25000"/>
                </a:schemeClr>
              </a:solidFill>
              <a:latin typeface="HGSMinchoE" panose="02020900000000000000" pitchFamily="18" charset="-128"/>
              <a:ea typeface="HGSMinchoE" panose="02020900000000000000" pitchFamily="18" charset="-128"/>
            </a:endParaRPr>
          </a:p>
          <a:p>
            <a:pPr algn="ctr"/>
            <a:endParaRPr lang="en-US" altLang="ja-JP" sz="2000" dirty="0">
              <a:solidFill>
                <a:schemeClr val="tx1">
                  <a:lumMod val="75000"/>
                  <a:lumOff val="25000"/>
                </a:schemeClr>
              </a:solidFill>
              <a:latin typeface="HGSMinchoE" panose="02020900000000000000" pitchFamily="18" charset="-128"/>
              <a:ea typeface="HGSMinchoE" panose="02020900000000000000" pitchFamily="18" charset="-128"/>
            </a:endParaRPr>
          </a:p>
          <a:p>
            <a:pPr algn="ctr"/>
            <a:endParaRPr lang="en-US" altLang="ja-JP" sz="2000" dirty="0">
              <a:solidFill>
                <a:schemeClr val="tx1">
                  <a:lumMod val="75000"/>
                  <a:lumOff val="25000"/>
                </a:schemeClr>
              </a:solidFill>
              <a:latin typeface="HGSMinchoE" panose="02020900000000000000" pitchFamily="18" charset="-128"/>
              <a:ea typeface="HGSMinchoE" panose="02020900000000000000" pitchFamily="18" charset="-128"/>
            </a:endParaRPr>
          </a:p>
          <a:p>
            <a:pPr algn="ctr"/>
            <a:r>
              <a:rPr lang="ja-JP" altLang="en-US" sz="3200" b="1">
                <a:solidFill>
                  <a:schemeClr val="tx1">
                    <a:lumMod val="75000"/>
                    <a:lumOff val="25000"/>
                  </a:schemeClr>
                </a:solidFill>
              </a:rPr>
              <a:t>安心を裏付ける、充実のアフターサービス</a:t>
            </a:r>
            <a:endParaRPr lang="en-US" altLang="ja-JP" sz="3200" b="1" dirty="0">
              <a:solidFill>
                <a:schemeClr val="tx1">
                  <a:lumMod val="75000"/>
                  <a:lumOff val="25000"/>
                </a:schemeClr>
              </a:solidFill>
            </a:endParaRPr>
          </a:p>
          <a:p>
            <a:pPr algn="ctr"/>
            <a:endParaRPr lang="en-US" altLang="ja-JP" sz="1400" b="1" dirty="0">
              <a:solidFill>
                <a:schemeClr val="tx1">
                  <a:lumMod val="75000"/>
                  <a:lumOff val="25000"/>
                </a:schemeClr>
              </a:solidFill>
            </a:endParaRPr>
          </a:p>
          <a:p>
            <a:pPr algn="ctr"/>
            <a:endParaRPr lang="ja-JP" altLang="en-US" sz="1400" b="1">
              <a:solidFill>
                <a:schemeClr val="tx1">
                  <a:lumMod val="75000"/>
                  <a:lumOff val="25000"/>
                </a:schemeClr>
              </a:solidFill>
            </a:endParaRPr>
          </a:p>
          <a:p>
            <a:pPr algn="ctr">
              <a:lnSpc>
                <a:spcPct val="150000"/>
              </a:lnSpc>
            </a:pPr>
            <a:r>
              <a:rPr lang="ja-JP" altLang="en-US">
                <a:solidFill>
                  <a:schemeClr val="tx1">
                    <a:lumMod val="75000"/>
                    <a:lumOff val="25000"/>
                  </a:schemeClr>
                </a:solidFill>
              </a:rPr>
              <a:t>ご購入いただきました</a:t>
            </a:r>
            <a:r>
              <a:rPr lang="en-US" altLang="ja-JP" dirty="0" err="1">
                <a:solidFill>
                  <a:schemeClr val="tx1">
                    <a:lumMod val="75000"/>
                    <a:lumOff val="25000"/>
                  </a:schemeClr>
                </a:solidFill>
              </a:rPr>
              <a:t>AsReader</a:t>
            </a:r>
            <a:r>
              <a:rPr lang="ja-JP" altLang="en-US">
                <a:solidFill>
                  <a:schemeClr val="tx1">
                    <a:lumMod val="75000"/>
                    <a:lumOff val="25000"/>
                  </a:schemeClr>
                </a:solidFill>
              </a:rPr>
              <a:t>製品を長期に渡って安心してご使用してもらうために、</a:t>
            </a:r>
            <a:br>
              <a:rPr lang="ja-JP" altLang="en-US">
                <a:solidFill>
                  <a:schemeClr val="tx1">
                    <a:lumMod val="75000"/>
                    <a:lumOff val="25000"/>
                  </a:schemeClr>
                </a:solidFill>
              </a:rPr>
            </a:br>
            <a:r>
              <a:rPr lang="ja-JP" altLang="en-US">
                <a:solidFill>
                  <a:schemeClr val="tx1">
                    <a:lumMod val="75000"/>
                    <a:lumOff val="25000"/>
                  </a:schemeClr>
                </a:solidFill>
              </a:rPr>
              <a:t>製品の標準メーカー保証サービスに加え、</a:t>
            </a:r>
            <a:endParaRPr lang="en-US" altLang="ja-JP" dirty="0">
              <a:solidFill>
                <a:schemeClr val="tx1">
                  <a:lumMod val="75000"/>
                  <a:lumOff val="25000"/>
                </a:schemeClr>
              </a:solidFill>
            </a:endParaRPr>
          </a:p>
          <a:p>
            <a:pPr algn="ctr">
              <a:lnSpc>
                <a:spcPct val="150000"/>
              </a:lnSpc>
            </a:pPr>
            <a:r>
              <a:rPr lang="ja-JP" altLang="en-US">
                <a:solidFill>
                  <a:schemeClr val="tx1">
                    <a:lumMod val="75000"/>
                    <a:lumOff val="25000"/>
                  </a:schemeClr>
                </a:solidFill>
              </a:rPr>
              <a:t>業務を止めない先出しセンドバックサービスを基本とした</a:t>
            </a:r>
            <a:br>
              <a:rPr lang="ja-JP" altLang="en-US">
                <a:solidFill>
                  <a:schemeClr val="tx1">
                    <a:lumMod val="75000"/>
                    <a:lumOff val="25000"/>
                  </a:schemeClr>
                </a:solidFill>
              </a:rPr>
            </a:br>
            <a:r>
              <a:rPr lang="ja-JP" altLang="en-US">
                <a:solidFill>
                  <a:schemeClr val="tx1">
                    <a:lumMod val="75000"/>
                    <a:lumOff val="25000"/>
                  </a:schemeClr>
                </a:solidFill>
              </a:rPr>
              <a:t>「</a:t>
            </a:r>
            <a:r>
              <a:rPr lang="en-US" altLang="ja-JP" dirty="0" err="1">
                <a:solidFill>
                  <a:srgbClr val="FF0000"/>
                </a:solidFill>
              </a:rPr>
              <a:t>AsReader</a:t>
            </a:r>
            <a:r>
              <a:rPr lang="en-US" altLang="ja-JP" dirty="0">
                <a:solidFill>
                  <a:srgbClr val="FF0000"/>
                </a:solidFill>
              </a:rPr>
              <a:t> Care</a:t>
            </a:r>
            <a:r>
              <a:rPr lang="ja-JP" altLang="en-US">
                <a:solidFill>
                  <a:schemeClr val="tx1">
                    <a:lumMod val="75000"/>
                    <a:lumOff val="25000"/>
                  </a:schemeClr>
                </a:solidFill>
              </a:rPr>
              <a:t>」、「</a:t>
            </a:r>
            <a:r>
              <a:rPr lang="en-US" altLang="ja-JP" dirty="0" err="1">
                <a:solidFill>
                  <a:srgbClr val="FF0000"/>
                </a:solidFill>
              </a:rPr>
              <a:t>AsReader</a:t>
            </a:r>
            <a:r>
              <a:rPr lang="en-US" altLang="ja-JP" dirty="0">
                <a:solidFill>
                  <a:srgbClr val="FF0000"/>
                </a:solidFill>
              </a:rPr>
              <a:t> Care PLUS</a:t>
            </a:r>
            <a:r>
              <a:rPr lang="ja-JP" altLang="en-US">
                <a:solidFill>
                  <a:schemeClr val="tx1">
                    <a:lumMod val="75000"/>
                    <a:lumOff val="25000"/>
                  </a:schemeClr>
                </a:solidFill>
              </a:rPr>
              <a:t>」の保守サービスをご用意しております。</a:t>
            </a:r>
            <a:endParaRPr lang="en-US" altLang="ja-JP" dirty="0">
              <a:solidFill>
                <a:schemeClr val="tx1">
                  <a:lumMod val="75000"/>
                  <a:lumOff val="25000"/>
                </a:schemeClr>
              </a:solidFill>
            </a:endParaRPr>
          </a:p>
          <a:p>
            <a:pPr algn="ctr">
              <a:lnSpc>
                <a:spcPct val="150000"/>
              </a:lnSpc>
            </a:pPr>
            <a:r>
              <a:rPr lang="ja-JP" altLang="en-US">
                <a:solidFill>
                  <a:schemeClr val="tx1">
                    <a:lumMod val="75000"/>
                    <a:lumOff val="25000"/>
                  </a:schemeClr>
                </a:solidFill>
              </a:rPr>
              <a:t>ご購入いただいたお客様が業務に専念していただけるよう</a:t>
            </a:r>
            <a:br>
              <a:rPr lang="ja-JP" altLang="en-US">
                <a:solidFill>
                  <a:schemeClr val="tx1">
                    <a:lumMod val="75000"/>
                    <a:lumOff val="25000"/>
                  </a:schemeClr>
                </a:solidFill>
              </a:rPr>
            </a:br>
            <a:r>
              <a:rPr lang="ja-JP" altLang="en-US">
                <a:solidFill>
                  <a:schemeClr val="tx1">
                    <a:lumMod val="75000"/>
                    <a:lumOff val="25000"/>
                  </a:schemeClr>
                </a:solidFill>
              </a:rPr>
              <a:t>これら保守サービスの契約をおすすめいたします。</a:t>
            </a:r>
          </a:p>
        </p:txBody>
      </p:sp>
      <p:cxnSp>
        <p:nvCxnSpPr>
          <p:cNvPr id="9" name="直線コネクタ 8">
            <a:extLst>
              <a:ext uri="{FF2B5EF4-FFF2-40B4-BE49-F238E27FC236}">
                <a16:creationId xmlns:a16="http://schemas.microsoft.com/office/drawing/2014/main" id="{3F82474E-7ED0-2C43-9B76-E902C745EEC1}"/>
              </a:ext>
            </a:extLst>
          </p:cNvPr>
          <p:cNvCxnSpPr/>
          <p:nvPr/>
        </p:nvCxnSpPr>
        <p:spPr>
          <a:xfrm>
            <a:off x="560512" y="2636912"/>
            <a:ext cx="8640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E7D4649-47EC-8E46-A4F3-BFAB88EE8BA7}"/>
              </a:ext>
            </a:extLst>
          </p:cNvPr>
          <p:cNvCxnSpPr/>
          <p:nvPr/>
        </p:nvCxnSpPr>
        <p:spPr>
          <a:xfrm>
            <a:off x="560512" y="836712"/>
            <a:ext cx="8640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05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352600" y="2714850"/>
            <a:ext cx="7200800" cy="652388"/>
          </a:xfrm>
        </p:spPr>
        <p:txBody>
          <a:bodyPr/>
          <a:lstStyle/>
          <a:p>
            <a:r>
              <a:rPr kumimoji="1" lang="ja-JP" altLang="en-US" sz="4000">
                <a:solidFill>
                  <a:srgbClr val="0070C0"/>
                </a:solidFill>
                <a:latin typeface="HGSMinchoE" panose="02020900000000000000" pitchFamily="18" charset="-128"/>
                <a:ea typeface="HGSMinchoE" panose="02020900000000000000" pitchFamily="18" charset="-128"/>
              </a:rPr>
              <a:t>“あんしん保守サービス”</a:t>
            </a:r>
            <a:r>
              <a:rPr kumimoji="1" lang="ja-JP" altLang="en-US">
                <a:solidFill>
                  <a:schemeClr val="tx1">
                    <a:lumMod val="75000"/>
                    <a:lumOff val="25000"/>
                  </a:schemeClr>
                </a:solidFill>
              </a:rPr>
              <a:t>概要</a:t>
            </a:r>
            <a:endParaRPr kumimoji="1" lang="ja-JP" altLang="en-US" dirty="0">
              <a:solidFill>
                <a:schemeClr val="tx1">
                  <a:lumMod val="75000"/>
                  <a:lumOff val="25000"/>
                </a:schemeClr>
              </a:solidFill>
            </a:endParaRPr>
          </a:p>
        </p:txBody>
      </p:sp>
      <p:grpSp>
        <p:nvGrpSpPr>
          <p:cNvPr id="8" name="グループ化 7">
            <a:extLst>
              <a:ext uri="{FF2B5EF4-FFF2-40B4-BE49-F238E27FC236}">
                <a16:creationId xmlns:a16="http://schemas.microsoft.com/office/drawing/2014/main" id="{93A50F34-8A92-0A49-AE48-62DEE2BDB729}"/>
              </a:ext>
            </a:extLst>
          </p:cNvPr>
          <p:cNvGrpSpPr/>
          <p:nvPr/>
        </p:nvGrpSpPr>
        <p:grpSpPr>
          <a:xfrm>
            <a:off x="1153673" y="4005064"/>
            <a:ext cx="7598653" cy="1224136"/>
            <a:chOff x="128464" y="3816956"/>
            <a:chExt cx="9436667" cy="1198854"/>
          </a:xfrm>
        </p:grpSpPr>
        <p:sp>
          <p:nvSpPr>
            <p:cNvPr id="4" name="テキスト ボックス 3">
              <a:extLst>
                <a:ext uri="{FF2B5EF4-FFF2-40B4-BE49-F238E27FC236}">
                  <a16:creationId xmlns:a16="http://schemas.microsoft.com/office/drawing/2014/main" id="{DB7639A3-C36D-A54A-8E6E-0FD627B5E1ED}"/>
                </a:ext>
              </a:extLst>
            </p:cNvPr>
            <p:cNvSpPr txBox="1"/>
            <p:nvPr/>
          </p:nvSpPr>
          <p:spPr>
            <a:xfrm>
              <a:off x="128464" y="3816956"/>
              <a:ext cx="9436667" cy="1198854"/>
            </a:xfrm>
            <a:prstGeom prst="rect">
              <a:avLst/>
            </a:prstGeom>
            <a:noFill/>
          </p:spPr>
          <p:txBody>
            <a:bodyPr wrap="square" rtlCol="0">
              <a:spAutoFit/>
            </a:bodyPr>
            <a:lstStyle/>
            <a:p>
              <a:pPr algn="ctr">
                <a:lnSpc>
                  <a:spcPct val="150000"/>
                </a:lnSpc>
              </a:pPr>
              <a:r>
                <a:rPr kumimoji="1" lang="ja-JP" altLang="en-US" sz="2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と</a:t>
              </a:r>
              <a:r>
                <a:rPr kumimoji="1" lang="ja-JP" altLang="en-US" sz="2600">
                  <a:latin typeface="HGP創英角ｺﾞｼｯｸUB" panose="020B0900000000000000" pitchFamily="50" charset="-128"/>
                  <a:ea typeface="HGP創英角ｺﾞｼｯｸUB" panose="020B0900000000000000" pitchFamily="50" charset="-128"/>
                </a:rPr>
                <a:t>　</a:t>
              </a:r>
              <a:endParaRPr kumimoji="1" lang="en-US" altLang="ja-JP" sz="3200" b="1" dirty="0">
                <a:solidFill>
                  <a:srgbClr val="FF0000"/>
                </a:solidFill>
                <a:latin typeface="HGP創英角ｺﾞｼｯｸUB" panose="020B0900000000000000" pitchFamily="50" charset="-128"/>
                <a:ea typeface="HGP創英角ｺﾞｼｯｸUB" panose="020B0900000000000000" pitchFamily="50" charset="-128"/>
              </a:endParaRPr>
            </a:p>
            <a:p>
              <a:pPr algn="ctr">
                <a:lnSpc>
                  <a:spcPct val="150000"/>
                </a:lnSpc>
              </a:pPr>
              <a:r>
                <a:rPr kumimoji="1" lang="ja-JP" altLang="en-US" sz="2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について、ご案内させていただきます。</a:t>
              </a:r>
            </a:p>
          </p:txBody>
        </p:sp>
        <p:pic>
          <p:nvPicPr>
            <p:cNvPr id="5" name="図 4">
              <a:extLst>
                <a:ext uri="{FF2B5EF4-FFF2-40B4-BE49-F238E27FC236}">
                  <a16:creationId xmlns:a16="http://schemas.microsoft.com/office/drawing/2014/main" id="{008DCD0F-DF98-C041-84B4-26153CF0B5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919" y="3934106"/>
              <a:ext cx="3799374" cy="449708"/>
            </a:xfrm>
            <a:prstGeom prst="rect">
              <a:avLst/>
            </a:prstGeom>
          </p:spPr>
        </p:pic>
        <p:pic>
          <p:nvPicPr>
            <p:cNvPr id="6" name="図 5">
              <a:extLst>
                <a:ext uri="{FF2B5EF4-FFF2-40B4-BE49-F238E27FC236}">
                  <a16:creationId xmlns:a16="http://schemas.microsoft.com/office/drawing/2014/main" id="{FCB25033-91F6-154E-A773-473F26889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933056"/>
              <a:ext cx="3528392" cy="402237"/>
            </a:xfrm>
            <a:prstGeom prst="rect">
              <a:avLst/>
            </a:prstGeom>
          </p:spPr>
        </p:pic>
      </p:grpSp>
    </p:spTree>
    <p:extLst>
      <p:ext uri="{BB962C8B-B14F-4D97-AF65-F5344CB8AC3E}">
        <p14:creationId xmlns:p14="http://schemas.microsoft.com/office/powerpoint/2010/main" val="217454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7609"/>
            <a:ext cx="7617296" cy="620688"/>
          </a:xfrm>
        </p:spPr>
        <p:txBody>
          <a:bodyPr/>
          <a:lstStyle/>
          <a:p>
            <a:r>
              <a:rPr kumimoji="1" lang="ja-JP" altLang="en-US"/>
              <a:t>　“あんしん保守サービス”の概要</a:t>
            </a:r>
            <a:endParaRPr kumimoji="1" lang="ja-JP" altLang="en-US" dirty="0"/>
          </a:p>
        </p:txBody>
      </p:sp>
      <p:sp>
        <p:nvSpPr>
          <p:cNvPr id="22" name="コンテンツ プレースホルダー 5">
            <a:extLst>
              <a:ext uri="{FF2B5EF4-FFF2-40B4-BE49-F238E27FC236}">
                <a16:creationId xmlns:a16="http://schemas.microsoft.com/office/drawing/2014/main" id="{867618BB-1A2B-714D-BA4A-205EDEBD7453}"/>
              </a:ext>
            </a:extLst>
          </p:cNvPr>
          <p:cNvSpPr txBox="1">
            <a:spLocks/>
          </p:cNvSpPr>
          <p:nvPr/>
        </p:nvSpPr>
        <p:spPr>
          <a:xfrm>
            <a:off x="508365" y="1295944"/>
            <a:ext cx="8889269" cy="182520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lnSpc>
                <a:spcPct val="150000"/>
              </a:lnSpc>
              <a:spcAft>
                <a:spcPts val="0"/>
              </a:spcAft>
              <a:buNone/>
            </a:pPr>
            <a:r>
              <a:rPr lang="ja-JP" altLang="en-US" sz="2200">
                <a:solidFill>
                  <a:schemeClr val="tx1">
                    <a:lumMod val="75000"/>
                    <a:lumOff val="25000"/>
                  </a:schemeClr>
                </a:solidFill>
              </a:rPr>
              <a:t>や</a:t>
            </a:r>
            <a:endParaRPr lang="en-US" altLang="ja-JP" sz="2200" dirty="0">
              <a:solidFill>
                <a:srgbClr val="FF0000"/>
              </a:solidFill>
            </a:endParaRPr>
          </a:p>
          <a:p>
            <a:pPr marL="0" indent="0" algn="ctr" fontAlgn="auto">
              <a:lnSpc>
                <a:spcPct val="150000"/>
              </a:lnSpc>
              <a:spcAft>
                <a:spcPts val="0"/>
              </a:spcAft>
              <a:buNone/>
            </a:pPr>
            <a:r>
              <a:rPr lang="ja-JP" altLang="en-US" sz="2200">
                <a:solidFill>
                  <a:schemeClr val="tx1">
                    <a:lumMod val="75000"/>
                    <a:lumOff val="25000"/>
                  </a:schemeClr>
                </a:solidFill>
              </a:rPr>
              <a:t>にご加入いただきますと、メーカ保証（１年）とは別に保守期間を付与し、</a:t>
            </a:r>
            <a:endParaRPr lang="en-US" altLang="ja-JP" sz="2200" dirty="0">
              <a:solidFill>
                <a:schemeClr val="tx1">
                  <a:lumMod val="75000"/>
                  <a:lumOff val="25000"/>
                </a:schemeClr>
              </a:solidFill>
            </a:endParaRPr>
          </a:p>
          <a:p>
            <a:pPr marL="0" indent="0" algn="ctr" fontAlgn="auto">
              <a:lnSpc>
                <a:spcPct val="150000"/>
              </a:lnSpc>
              <a:spcAft>
                <a:spcPts val="0"/>
              </a:spcAft>
              <a:buNone/>
            </a:pPr>
            <a:r>
              <a:rPr lang="ja-JP" altLang="en-US" sz="2200">
                <a:solidFill>
                  <a:schemeClr val="tx1">
                    <a:lumMod val="75000"/>
                    <a:lumOff val="25000"/>
                  </a:schemeClr>
                </a:solidFill>
              </a:rPr>
              <a:t>故障時などに以下のようなサービスを行う商品です。</a:t>
            </a:r>
            <a:r>
              <a:rPr lang="ja-JP" altLang="en-US" sz="2100">
                <a:solidFill>
                  <a:schemeClr val="tx1">
                    <a:lumMod val="75000"/>
                    <a:lumOff val="25000"/>
                  </a:schemeClr>
                </a:solidFill>
              </a:rPr>
              <a:t>　</a:t>
            </a:r>
            <a:endParaRPr lang="en-US" altLang="ja-JP" sz="2100" dirty="0">
              <a:solidFill>
                <a:schemeClr val="tx1">
                  <a:lumMod val="75000"/>
                  <a:lumOff val="25000"/>
                </a:schemeClr>
              </a:solidFill>
            </a:endParaRPr>
          </a:p>
        </p:txBody>
      </p:sp>
      <p:pic>
        <p:nvPicPr>
          <p:cNvPr id="23" name="図 22">
            <a:extLst>
              <a:ext uri="{FF2B5EF4-FFF2-40B4-BE49-F238E27FC236}">
                <a16:creationId xmlns:a16="http://schemas.microsoft.com/office/drawing/2014/main" id="{11459348-F5EF-754A-960D-FB6E923F0C96}"/>
              </a:ext>
            </a:extLst>
          </p:cNvPr>
          <p:cNvPicPr>
            <a:picLocks noChangeAspect="1"/>
          </p:cNvPicPr>
          <p:nvPr/>
        </p:nvPicPr>
        <p:blipFill>
          <a:blip r:embed="rId2"/>
          <a:stretch>
            <a:fillRect/>
          </a:stretch>
        </p:blipFill>
        <p:spPr>
          <a:xfrm>
            <a:off x="1188999" y="3207576"/>
            <a:ext cx="7528001" cy="3080030"/>
          </a:xfrm>
          <a:prstGeom prst="rect">
            <a:avLst/>
          </a:prstGeom>
        </p:spPr>
      </p:pic>
      <p:sp>
        <p:nvSpPr>
          <p:cNvPr id="6" name="テキスト ボックス 5">
            <a:extLst>
              <a:ext uri="{FF2B5EF4-FFF2-40B4-BE49-F238E27FC236}">
                <a16:creationId xmlns:a16="http://schemas.microsoft.com/office/drawing/2014/main" id="{7C89FF0E-3DFF-7E4A-8FD0-0AEC60D0EFD6}"/>
              </a:ext>
            </a:extLst>
          </p:cNvPr>
          <p:cNvSpPr txBox="1"/>
          <p:nvPr/>
        </p:nvSpPr>
        <p:spPr>
          <a:xfrm>
            <a:off x="5313423" y="6351114"/>
            <a:ext cx="4001416" cy="307777"/>
          </a:xfrm>
          <a:prstGeom prst="rect">
            <a:avLst/>
          </a:prstGeom>
          <a:noFill/>
        </p:spPr>
        <p:txBody>
          <a:bodyPr wrap="none" rtlCol="0">
            <a:spAutoFit/>
          </a:bodyPr>
          <a:lstStyle/>
          <a:p>
            <a:r>
              <a:rPr lang="ja-JP" altLang="en-US" sz="1400">
                <a:solidFill>
                  <a:schemeClr val="tx1">
                    <a:lumMod val="75000"/>
                    <a:lumOff val="25000"/>
                  </a:schemeClr>
                </a:solidFill>
              </a:rPr>
              <a:t>（</a:t>
            </a:r>
            <a:r>
              <a:rPr lang="en-US" altLang="ja-JP" sz="1400" dirty="0">
                <a:solidFill>
                  <a:schemeClr val="tx1">
                    <a:lumMod val="75000"/>
                    <a:lumOff val="25000"/>
                  </a:schemeClr>
                </a:solidFill>
              </a:rPr>
              <a:t>※</a:t>
            </a:r>
            <a:r>
              <a:rPr lang="ja-JP" altLang="en-US" sz="1400">
                <a:solidFill>
                  <a:schemeClr val="tx1">
                    <a:lumMod val="75000"/>
                    <a:lumOff val="25000"/>
                  </a:schemeClr>
                </a:solidFill>
              </a:rPr>
              <a:t>上記は</a:t>
            </a:r>
            <a:r>
              <a:rPr lang="en-US" altLang="ja-JP" sz="1400" dirty="0" err="1">
                <a:solidFill>
                  <a:schemeClr val="tx1">
                    <a:lumMod val="75000"/>
                    <a:lumOff val="25000"/>
                  </a:schemeClr>
                </a:solidFill>
              </a:rPr>
              <a:t>AsReaderCare</a:t>
            </a:r>
            <a:r>
              <a:rPr lang="ja-JP" altLang="en-US" sz="1400">
                <a:solidFill>
                  <a:schemeClr val="tx1">
                    <a:lumMod val="75000"/>
                    <a:lumOff val="25000"/>
                  </a:schemeClr>
                </a:solidFill>
              </a:rPr>
              <a:t>の場合のサービス内容）</a:t>
            </a:r>
            <a:endParaRPr lang="en-US" altLang="ja-JP" sz="1400" dirty="0">
              <a:solidFill>
                <a:schemeClr val="tx1">
                  <a:lumMod val="75000"/>
                  <a:lumOff val="25000"/>
                </a:schemeClr>
              </a:solidFill>
            </a:endParaRPr>
          </a:p>
        </p:txBody>
      </p:sp>
      <p:sp>
        <p:nvSpPr>
          <p:cNvPr id="9" name="正方形/長方形 8">
            <a:extLst>
              <a:ext uri="{FF2B5EF4-FFF2-40B4-BE49-F238E27FC236}">
                <a16:creationId xmlns:a16="http://schemas.microsoft.com/office/drawing/2014/main" id="{3A6E5080-467E-3341-B89A-4300C8C7E291}"/>
              </a:ext>
            </a:extLst>
          </p:cNvPr>
          <p:cNvSpPr/>
          <p:nvPr/>
        </p:nvSpPr>
        <p:spPr>
          <a:xfrm>
            <a:off x="508365" y="980728"/>
            <a:ext cx="8806474" cy="2163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86C2C39-9432-634E-A3D2-C05D30A4C489}"/>
              </a:ext>
            </a:extLst>
          </p:cNvPr>
          <p:cNvSpPr txBox="1"/>
          <p:nvPr/>
        </p:nvSpPr>
        <p:spPr>
          <a:xfrm>
            <a:off x="2706231" y="795108"/>
            <a:ext cx="4493538" cy="461665"/>
          </a:xfrm>
          <a:prstGeom prst="rect">
            <a:avLst/>
          </a:prstGeom>
          <a:solidFill>
            <a:schemeClr val="bg1"/>
          </a:solidFill>
        </p:spPr>
        <p:txBody>
          <a:bodyPr wrap="none" rtlCol="0">
            <a:spAutoFit/>
          </a:bodyPr>
          <a:lstStyle/>
          <a:p>
            <a:r>
              <a:rPr kumimoji="1" lang="ja-JP" altLang="en-US" sz="2400">
                <a:solidFill>
                  <a:srgbClr val="0070C0"/>
                </a:solidFill>
                <a:latin typeface="HGSMinchoE" panose="02020900000000000000" pitchFamily="18" charset="-128"/>
                <a:ea typeface="HGSMinchoE" panose="02020900000000000000" pitchFamily="18" charset="-128"/>
              </a:rPr>
              <a:t>“あんしん保守サービス”とは</a:t>
            </a:r>
          </a:p>
        </p:txBody>
      </p:sp>
      <p:pic>
        <p:nvPicPr>
          <p:cNvPr id="11" name="図 10">
            <a:extLst>
              <a:ext uri="{FF2B5EF4-FFF2-40B4-BE49-F238E27FC236}">
                <a16:creationId xmlns:a16="http://schemas.microsoft.com/office/drawing/2014/main" id="{E31930BB-E5CB-F64E-966A-45E8D9261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202" y="1341156"/>
            <a:ext cx="3273200" cy="461665"/>
          </a:xfrm>
          <a:prstGeom prst="rect">
            <a:avLst/>
          </a:prstGeom>
        </p:spPr>
      </p:pic>
      <p:pic>
        <p:nvPicPr>
          <p:cNvPr id="12" name="図 11">
            <a:extLst>
              <a:ext uri="{FF2B5EF4-FFF2-40B4-BE49-F238E27FC236}">
                <a16:creationId xmlns:a16="http://schemas.microsoft.com/office/drawing/2014/main" id="{A84DFA8D-6E0E-984E-8D36-412465B54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639" y="1374305"/>
            <a:ext cx="2913161" cy="357427"/>
          </a:xfrm>
          <a:prstGeom prst="rect">
            <a:avLst/>
          </a:prstGeom>
        </p:spPr>
      </p:pic>
    </p:spTree>
    <p:extLst>
      <p:ext uri="{BB962C8B-B14F-4D97-AF65-F5344CB8AC3E}">
        <p14:creationId xmlns:p14="http://schemas.microsoft.com/office/powerpoint/2010/main" val="254045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B14CC05-100F-A940-813B-59ECE97F6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46" y="2780928"/>
            <a:ext cx="4572508" cy="521266"/>
          </a:xfrm>
          <a:prstGeom prst="rect">
            <a:avLst/>
          </a:prstGeom>
        </p:spPr>
      </p:pic>
      <p:pic>
        <p:nvPicPr>
          <p:cNvPr id="9" name="図 8" descr="屋内, コンピュータ, キーボード, ホワイト が含まれている画像&#10;&#10;自動的に生成された説明">
            <a:extLst>
              <a:ext uri="{FF2B5EF4-FFF2-40B4-BE49-F238E27FC236}">
                <a16:creationId xmlns:a16="http://schemas.microsoft.com/office/drawing/2014/main" id="{2955D7D2-90A3-224A-96BB-623E11F56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260" y="4365104"/>
            <a:ext cx="2777480" cy="1328733"/>
          </a:xfrm>
          <a:prstGeom prst="rect">
            <a:avLst/>
          </a:prstGeom>
        </p:spPr>
      </p:pic>
    </p:spTree>
    <p:extLst>
      <p:ext uri="{BB962C8B-B14F-4D97-AF65-F5344CB8AC3E}">
        <p14:creationId xmlns:p14="http://schemas.microsoft.com/office/powerpoint/2010/main" val="168496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kumimoji="1" lang="en-US" altLang="ja-JP" dirty="0" err="1"/>
              <a:t>AsReader</a:t>
            </a:r>
            <a:r>
              <a:rPr kumimoji="1" lang="en-US" altLang="ja-JP" dirty="0"/>
              <a:t> Care</a:t>
            </a:r>
            <a:endParaRPr kumimoji="1" lang="ja-JP" altLang="en-US" dirty="0"/>
          </a:p>
        </p:txBody>
      </p:sp>
      <p:sp>
        <p:nvSpPr>
          <p:cNvPr id="6" name="正方形/長方形 5">
            <a:extLst>
              <a:ext uri="{FF2B5EF4-FFF2-40B4-BE49-F238E27FC236}">
                <a16:creationId xmlns:a16="http://schemas.microsoft.com/office/drawing/2014/main" id="{72977C21-B92B-4946-9418-FECE1D1AA313}"/>
              </a:ext>
            </a:extLst>
          </p:cNvPr>
          <p:cNvSpPr/>
          <p:nvPr/>
        </p:nvSpPr>
        <p:spPr>
          <a:xfrm>
            <a:off x="1090403" y="1631103"/>
            <a:ext cx="7725192" cy="4519122"/>
          </a:xfrm>
          <a:prstGeom prst="rect">
            <a:avLst/>
          </a:prstGeom>
        </p:spPr>
        <p:txBody>
          <a:bodyPr wrap="none">
            <a:spAutoFit/>
          </a:bodyPr>
          <a:lstStyle/>
          <a:p>
            <a:pPr algn="ctr">
              <a:lnSpc>
                <a:spcPct val="150000"/>
              </a:lnSpc>
            </a:pPr>
            <a:endParaRPr lang="en-US" altLang="ja-JP" sz="3200" b="1" dirty="0">
              <a:solidFill>
                <a:srgbClr val="FF0000"/>
              </a:solidFill>
              <a:latin typeface="ヒラギノ角ゴ Pro W3" panose="020B0300000000000000" pitchFamily="34" charset="-128"/>
              <a:ea typeface="ヒラギノ角ゴ Pro W3" panose="020B0300000000000000" pitchFamily="34" charset="-128"/>
            </a:endParaRPr>
          </a:p>
          <a:p>
            <a:pPr algn="ctr">
              <a:lnSpc>
                <a:spcPct val="150000"/>
              </a:lnSpc>
            </a:pPr>
            <a:endParaRPr lang="en-US" altLang="ja-JP" sz="2400" b="1" dirty="0">
              <a:solidFill>
                <a:srgbClr val="FF0000"/>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t>故障しても業務を止めない先出しセンドバック保守。</a:t>
            </a:r>
            <a:b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br>
            <a:r>
              <a:rPr lang="ja-JP" altLang="en-US" sz="2400" b="1">
                <a:solidFill>
                  <a:schemeClr val="tx1">
                    <a:lumMod val="75000"/>
                    <a:lumOff val="25000"/>
                  </a:schemeClr>
                </a:solidFill>
                <a:latin typeface="ヒラギノ角ゴ Pro W3" panose="020B0300000000000000" pitchFamily="34" charset="-128"/>
                <a:ea typeface="ヒラギノ角ゴ Pro W3" panose="020B0300000000000000" pitchFamily="34" charset="-128"/>
              </a:rPr>
              <a:t>万一のトラブルに迅速に対応します。</a:t>
            </a:r>
            <a:endParaRPr lang="en-US" altLang="ja-JP" sz="2400" b="1"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endParaRPr lang="ja-JP" altLang="en-US" b="1">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お使いの</a:t>
            </a:r>
            <a:r>
              <a:rPr lang="en-US" altLang="ja-JP" dirty="0" err="1">
                <a:solidFill>
                  <a:schemeClr val="tx1">
                    <a:lumMod val="75000"/>
                    <a:lumOff val="25000"/>
                  </a:schemeClr>
                </a:solidFill>
                <a:latin typeface="ヒラギノ角ゴ Pro W3" panose="020B0300000000000000" pitchFamily="34" charset="-128"/>
                <a:ea typeface="ヒラギノ角ゴ Pro W3" panose="020B0300000000000000" pitchFamily="34" charset="-128"/>
              </a:rPr>
              <a:t>AsReader</a:t>
            </a: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で故障や不具合が発生したら、</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ご購入元へ、すぐにお電話ください。</a:t>
            </a:r>
            <a:b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b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優先的に代替品をお届けいたします。</a:t>
            </a:r>
            <a:endParaRPr lang="en-US" altLang="ja-JP" dirty="0">
              <a:solidFill>
                <a:schemeClr val="tx1">
                  <a:lumMod val="75000"/>
                  <a:lumOff val="25000"/>
                </a:schemeClr>
              </a:solidFill>
              <a:latin typeface="ヒラギノ角ゴ Pro W3" panose="020B0300000000000000" pitchFamily="34" charset="-128"/>
              <a:ea typeface="ヒラギノ角ゴ Pro W3" panose="020B0300000000000000" pitchFamily="34" charset="-128"/>
            </a:endParaRPr>
          </a:p>
          <a:p>
            <a:pPr algn="ctr">
              <a:lnSpc>
                <a:spcPct val="150000"/>
              </a:lnSpc>
            </a:pPr>
            <a:r>
              <a:rPr lang="ja-JP" altLang="en-US">
                <a:solidFill>
                  <a:schemeClr val="tx1">
                    <a:lumMod val="75000"/>
                    <a:lumOff val="25000"/>
                  </a:schemeClr>
                </a:solidFill>
                <a:latin typeface="ヒラギノ角ゴ Pro W3" panose="020B0300000000000000" pitchFamily="34" charset="-128"/>
                <a:ea typeface="ヒラギノ角ゴ Pro W3" panose="020B0300000000000000" pitchFamily="34" charset="-128"/>
              </a:rPr>
              <a:t>業務が滞ることなく、ストレスがなく安心です。</a:t>
            </a:r>
            <a:endParaRPr lang="ja-JP" altLang="en-US" b="0" i="0">
              <a:solidFill>
                <a:schemeClr val="tx1">
                  <a:lumMod val="75000"/>
                  <a:lumOff val="25000"/>
                </a:schemeClr>
              </a:solidFill>
              <a:effectLst/>
              <a:latin typeface="ヒラギノ角ゴ Pro W3" panose="020B0300000000000000" pitchFamily="34" charset="-128"/>
              <a:ea typeface="ヒラギノ角ゴ Pro W3" panose="020B0300000000000000" pitchFamily="34" charset="-128"/>
            </a:endParaRPr>
          </a:p>
        </p:txBody>
      </p:sp>
      <p:pic>
        <p:nvPicPr>
          <p:cNvPr id="21" name="図 20">
            <a:extLst>
              <a:ext uri="{FF2B5EF4-FFF2-40B4-BE49-F238E27FC236}">
                <a16:creationId xmlns:a16="http://schemas.microsoft.com/office/drawing/2014/main" id="{5A759A1C-2F45-C24E-A00A-1B97C1498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031" y="1484784"/>
            <a:ext cx="6847936" cy="780665"/>
          </a:xfrm>
          <a:prstGeom prst="rect">
            <a:avLst/>
          </a:prstGeom>
        </p:spPr>
      </p:pic>
      <p:sp>
        <p:nvSpPr>
          <p:cNvPr id="7" name="角丸四角形 6">
            <a:extLst>
              <a:ext uri="{FF2B5EF4-FFF2-40B4-BE49-F238E27FC236}">
                <a16:creationId xmlns:a16="http://schemas.microsoft.com/office/drawing/2014/main" id="{C775AD65-BA24-DA45-A5C7-8D1DE31EE6A7}"/>
              </a:ext>
            </a:extLst>
          </p:cNvPr>
          <p:cNvSpPr/>
          <p:nvPr/>
        </p:nvSpPr>
        <p:spPr>
          <a:xfrm>
            <a:off x="668524" y="1139990"/>
            <a:ext cx="8568952" cy="1498916"/>
          </a:xfrm>
          <a:prstGeom prst="roundRect">
            <a:avLst/>
          </a:prstGeom>
          <a:solidFill>
            <a:schemeClr val="bg1">
              <a:alpha val="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ACDFEA8-09BB-7D44-AD95-FF95FD58E901}"/>
              </a:ext>
            </a:extLst>
          </p:cNvPr>
          <p:cNvCxnSpPr/>
          <p:nvPr/>
        </p:nvCxnSpPr>
        <p:spPr>
          <a:xfrm>
            <a:off x="2864768" y="4293096"/>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513D010-501D-4F4E-9D8E-9A0056EC278A}"/>
              </a:ext>
            </a:extLst>
          </p:cNvPr>
          <p:cNvCxnSpPr/>
          <p:nvPr/>
        </p:nvCxnSpPr>
        <p:spPr>
          <a:xfrm>
            <a:off x="2864768" y="6309320"/>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700"/>
            <a:ext cx="7616825" cy="620712"/>
          </a:xfrm>
          <a:prstGeom prst="rect">
            <a:avLst/>
          </a:prstGeom>
        </p:spPr>
        <p:txBody>
          <a:bodyPr/>
          <a:lstStyle/>
          <a:p>
            <a:pPr>
              <a:defRPr/>
            </a:pPr>
            <a:r>
              <a:rPr lang="ja-JP" altLang="en-US"/>
              <a:t>　</a:t>
            </a:r>
            <a:r>
              <a:rPr lang="en-US" altLang="ja-JP" dirty="0" err="1"/>
              <a:t>AsReader</a:t>
            </a:r>
            <a:r>
              <a:rPr lang="en-US" altLang="ja-JP" dirty="0"/>
              <a:t> Care</a:t>
            </a:r>
            <a:endPara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grpSp>
        <p:nvGrpSpPr>
          <p:cNvPr id="3" name="グループ化 2">
            <a:extLst>
              <a:ext uri="{FF2B5EF4-FFF2-40B4-BE49-F238E27FC236}">
                <a16:creationId xmlns:a16="http://schemas.microsoft.com/office/drawing/2014/main" id="{5BAF1565-713A-D34F-BF36-79B4FB134AD6}"/>
              </a:ext>
            </a:extLst>
          </p:cNvPr>
          <p:cNvGrpSpPr/>
          <p:nvPr/>
        </p:nvGrpSpPr>
        <p:grpSpPr>
          <a:xfrm>
            <a:off x="121168" y="1448780"/>
            <a:ext cx="9818812" cy="4113822"/>
            <a:chOff x="735322" y="760323"/>
            <a:chExt cx="7746070" cy="3245398"/>
          </a:xfrm>
        </p:grpSpPr>
        <p:pic>
          <p:nvPicPr>
            <p:cNvPr id="7" name="図 6" descr="メーター が含まれている画像&#10;&#10;自動的に生成された説明">
              <a:extLst>
                <a:ext uri="{FF2B5EF4-FFF2-40B4-BE49-F238E27FC236}">
                  <a16:creationId xmlns:a16="http://schemas.microsoft.com/office/drawing/2014/main" id="{96C1DA98-A5EB-654B-9C7E-C31A6D6C2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00" y="1703680"/>
              <a:ext cx="7494692" cy="1732443"/>
            </a:xfrm>
            <a:prstGeom prst="rect">
              <a:avLst/>
            </a:prstGeom>
          </p:spPr>
        </p:pic>
        <p:sp>
          <p:nvSpPr>
            <p:cNvPr id="8" name="テキスト ボックス 7">
              <a:extLst>
                <a:ext uri="{FF2B5EF4-FFF2-40B4-BE49-F238E27FC236}">
                  <a16:creationId xmlns:a16="http://schemas.microsoft.com/office/drawing/2014/main" id="{AA0E94D6-2CCC-9B49-8673-554946200ECB}"/>
                </a:ext>
              </a:extLst>
            </p:cNvPr>
            <p:cNvSpPr txBox="1"/>
            <p:nvPr/>
          </p:nvSpPr>
          <p:spPr>
            <a:xfrm>
              <a:off x="1062990" y="3544056"/>
              <a:ext cx="7397328" cy="461665"/>
            </a:xfrm>
            <a:prstGeom prst="rect">
              <a:avLst/>
            </a:prstGeom>
            <a:noFill/>
          </p:spPr>
          <p:txBody>
            <a:bodyPr wrap="square" rtlCol="0">
              <a:spAutoFit/>
            </a:bodyPr>
            <a:lstStyle/>
            <a:p>
              <a:r>
                <a:rPr lang="ja-JP" altLang="en-US" sz="1200"/>
                <a:t>メーカー瑕疵：無償で同等品と交換（代替機）</a:t>
              </a:r>
              <a:br>
                <a:rPr lang="ja-JP" altLang="en-US" sz="1200"/>
              </a:br>
              <a:r>
                <a:rPr lang="ja-JP" altLang="en-US" sz="1200"/>
                <a:t>お客様瑕疵：お見積もり後、有償修理をご希望の場合は、お送りした同等品が、そのまま交換機となります。</a:t>
              </a:r>
              <a:endParaRPr kumimoji="1" lang="ja-JP" altLang="en-US" sz="1200"/>
            </a:p>
          </p:txBody>
        </p:sp>
        <p:sp>
          <p:nvSpPr>
            <p:cNvPr id="9" name="テキスト ボックス 8">
              <a:extLst>
                <a:ext uri="{FF2B5EF4-FFF2-40B4-BE49-F238E27FC236}">
                  <a16:creationId xmlns:a16="http://schemas.microsoft.com/office/drawing/2014/main" id="{0052A1A0-580E-9A4D-9577-40CB93544C1D}"/>
                </a:ext>
              </a:extLst>
            </p:cNvPr>
            <p:cNvSpPr txBox="1"/>
            <p:nvPr/>
          </p:nvSpPr>
          <p:spPr>
            <a:xfrm>
              <a:off x="1095362" y="760323"/>
              <a:ext cx="5105485" cy="849818"/>
            </a:xfrm>
            <a:prstGeom prst="rect">
              <a:avLst/>
            </a:prstGeom>
            <a:noFill/>
          </p:spPr>
          <p:txBody>
            <a:bodyPr wrap="none" rtlCol="0">
              <a:spAutoFit/>
            </a:bodyPr>
            <a:lstStyle/>
            <a:p>
              <a:r>
                <a:rPr lang="ja-JP" altLang="en-US" sz="2800" b="1"/>
                <a:t>先出しセンドバック保守サービス</a:t>
              </a:r>
            </a:p>
            <a:p>
              <a:r>
                <a:rPr lang="ja-JP" altLang="en-US" sz="1200"/>
                <a:t>先出しセンドバック保守とは、機器故障の可能性がある場合、購入元へ</a:t>
              </a:r>
              <a:r>
                <a:rPr lang="ja-JP" altLang="en-US" sz="1200">
                  <a:solidFill>
                    <a:srgbClr val="FF0000"/>
                  </a:solidFill>
                </a:rPr>
                <a:t>ご連絡いただいた時点</a:t>
              </a:r>
              <a:r>
                <a:rPr lang="ja-JP" altLang="en-US" sz="1200"/>
                <a:t>で、</a:t>
              </a:r>
              <a:endParaRPr lang="en-US" altLang="ja-JP" sz="1200" dirty="0"/>
            </a:p>
            <a:p>
              <a:r>
                <a:rPr lang="ja-JP" altLang="en-US" sz="1200"/>
                <a:t>代替機器をご指定の場所に発送するサービスです。</a:t>
              </a:r>
              <a:br>
                <a:rPr lang="ja-JP" altLang="en-US" sz="1200"/>
              </a:br>
              <a:r>
                <a:rPr lang="ja-JP" altLang="en-US" sz="1200"/>
                <a:t>ご連絡受付後</a:t>
              </a:r>
              <a:r>
                <a:rPr lang="ja-JP" altLang="en-US" sz="1200">
                  <a:solidFill>
                    <a:srgbClr val="FF0000"/>
                  </a:solidFill>
                </a:rPr>
                <a:t>２営業日以内に、同等品をご指定の場所に発送いたします。</a:t>
              </a:r>
            </a:p>
          </p:txBody>
        </p:sp>
        <p:sp>
          <p:nvSpPr>
            <p:cNvPr id="27" name="ハート 26">
              <a:extLst>
                <a:ext uri="{FF2B5EF4-FFF2-40B4-BE49-F238E27FC236}">
                  <a16:creationId xmlns:a16="http://schemas.microsoft.com/office/drawing/2014/main" id="{30EA2F3A-FF3C-C24B-9E94-EB1F0CAC49EF}"/>
                </a:ext>
              </a:extLst>
            </p:cNvPr>
            <p:cNvSpPr/>
            <p:nvPr/>
          </p:nvSpPr>
          <p:spPr>
            <a:xfrm>
              <a:off x="735322" y="829536"/>
              <a:ext cx="360040" cy="300033"/>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4111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700"/>
            <a:ext cx="7616825" cy="620712"/>
          </a:xfrm>
          <a:prstGeom prst="rect">
            <a:avLst/>
          </a:prstGeom>
        </p:spPr>
        <p:txBody>
          <a:bodyPr/>
          <a:lstStyle/>
          <a:p>
            <a:pPr>
              <a:defRPr/>
            </a:pPr>
            <a:r>
              <a:rPr lang="ja-JP" altLang="en-US"/>
              <a:t>　</a:t>
            </a:r>
            <a:r>
              <a:rPr lang="en-US" altLang="ja-JP" dirty="0" err="1"/>
              <a:t>AsReader</a:t>
            </a:r>
            <a:r>
              <a:rPr lang="en-US" altLang="ja-JP" dirty="0"/>
              <a:t> Care</a:t>
            </a:r>
            <a:endParaRPr lang="ja-JP" altLang="en-US" sz="2800"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grpSp>
        <p:nvGrpSpPr>
          <p:cNvPr id="3" name="グループ化 2">
            <a:extLst>
              <a:ext uri="{FF2B5EF4-FFF2-40B4-BE49-F238E27FC236}">
                <a16:creationId xmlns:a16="http://schemas.microsoft.com/office/drawing/2014/main" id="{73E2EF46-C621-D044-816E-6E389B470077}"/>
              </a:ext>
            </a:extLst>
          </p:cNvPr>
          <p:cNvGrpSpPr/>
          <p:nvPr/>
        </p:nvGrpSpPr>
        <p:grpSpPr>
          <a:xfrm>
            <a:off x="102721" y="1716085"/>
            <a:ext cx="9700558" cy="3425830"/>
            <a:chOff x="735322" y="3933056"/>
            <a:chExt cx="7748100" cy="2736304"/>
          </a:xfrm>
        </p:grpSpPr>
        <p:pic>
          <p:nvPicPr>
            <p:cNvPr id="5" name="図 4" descr="文字と写真のスクリーンショット&#10;&#10;自動的に生成された説明">
              <a:extLst>
                <a:ext uri="{FF2B5EF4-FFF2-40B4-BE49-F238E27FC236}">
                  <a16:creationId xmlns:a16="http://schemas.microsoft.com/office/drawing/2014/main" id="{FDE3B1ED-7FA4-2B4F-81BA-D855710E8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00" y="3933056"/>
              <a:ext cx="7496722" cy="2736304"/>
            </a:xfrm>
            <a:prstGeom prst="rect">
              <a:avLst/>
            </a:prstGeom>
          </p:spPr>
        </p:pic>
        <p:sp>
          <p:nvSpPr>
            <p:cNvPr id="32" name="ハート 31">
              <a:extLst>
                <a:ext uri="{FF2B5EF4-FFF2-40B4-BE49-F238E27FC236}">
                  <a16:creationId xmlns:a16="http://schemas.microsoft.com/office/drawing/2014/main" id="{88D32FA0-CD5A-9843-8C8A-99D8CA951948}"/>
                </a:ext>
              </a:extLst>
            </p:cNvPr>
            <p:cNvSpPr/>
            <p:nvPr/>
          </p:nvSpPr>
          <p:spPr>
            <a:xfrm>
              <a:off x="735322" y="4113385"/>
              <a:ext cx="360040" cy="300033"/>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A1F42B2-1D96-ED4A-BA18-A31880A08C23}"/>
                </a:ext>
              </a:extLst>
            </p:cNvPr>
            <p:cNvSpPr txBox="1"/>
            <p:nvPr/>
          </p:nvSpPr>
          <p:spPr>
            <a:xfrm>
              <a:off x="1109760" y="5818841"/>
              <a:ext cx="1587526" cy="344161"/>
            </a:xfrm>
            <a:prstGeom prst="rect">
              <a:avLst/>
            </a:prstGeom>
            <a:noFill/>
          </p:spPr>
          <p:txBody>
            <a:bodyPr wrap="square" rtlCol="0">
              <a:spAutoFit/>
            </a:bodyPr>
            <a:lstStyle/>
            <a:p>
              <a:r>
                <a:rPr lang="en-US" altLang="ja-JP" sz="1100" dirty="0">
                  <a:solidFill>
                    <a:schemeClr val="tx1">
                      <a:lumMod val="75000"/>
                      <a:lumOff val="25000"/>
                    </a:schemeClr>
                  </a:solidFill>
                </a:rPr>
                <a:t>※</a:t>
              </a:r>
              <a:r>
                <a:rPr lang="ja-JP" altLang="en-US" sz="1100">
                  <a:solidFill>
                    <a:schemeClr val="tx1">
                      <a:lumMod val="75000"/>
                      <a:lumOff val="25000"/>
                    </a:schemeClr>
                  </a:solidFill>
                </a:rPr>
                <a:t>バッテリー交換サービスは先出しセンドバック対象外</a:t>
              </a:r>
              <a:endParaRPr lang="en-US" altLang="ja-JP" sz="1100" dirty="0">
                <a:solidFill>
                  <a:schemeClr val="tx1">
                    <a:lumMod val="75000"/>
                    <a:lumOff val="25000"/>
                  </a:schemeClr>
                </a:solidFill>
              </a:endParaRPr>
            </a:p>
          </p:txBody>
        </p:sp>
      </p:grpSp>
    </p:spTree>
    <p:extLst>
      <p:ext uri="{BB962C8B-B14F-4D97-AF65-F5344CB8AC3E}">
        <p14:creationId xmlns:p14="http://schemas.microsoft.com/office/powerpoint/2010/main" val="1182099292"/>
      </p:ext>
    </p:extLst>
  </p:cSld>
  <p:clrMapOvr>
    <a:masterClrMapping/>
  </p:clrMapOvr>
</p:sld>
</file>

<file path=ppt/theme/theme1.xml><?xml version="1.0" encoding="utf-8"?>
<a:theme xmlns:a="http://schemas.openxmlformats.org/drawingml/2006/main" name="asterisk新ロゴ提案書テンプレート">
  <a:themeElements>
    <a:clrScheme name="asx">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asterisk新ロゴ提案書テンプレート</Template>
  <TotalTime>17335</TotalTime>
  <Words>1140</Words>
  <Application>Microsoft Macintosh PowerPoint</Application>
  <PresentationFormat>A4 210 x 297 mm</PresentationFormat>
  <Paragraphs>135</Paragraphs>
  <Slides>25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HGP創英角ｺﾞｼｯｸUB</vt:lpstr>
      <vt:lpstr>HGSMinchoE</vt:lpstr>
      <vt:lpstr>ヒラギノ角ゴ Pro W3</vt:lpstr>
      <vt:lpstr>メイリオ</vt:lpstr>
      <vt:lpstr>Arial</vt:lpstr>
      <vt:lpstr>Calibri</vt:lpstr>
      <vt:lpstr>Wingdings</vt:lpstr>
      <vt:lpstr>asterisk新ロゴ提案書テンプレート</vt:lpstr>
      <vt:lpstr>”あんしん保守サービス“</vt:lpstr>
      <vt:lpstr>　目次</vt:lpstr>
      <vt:lpstr>　はじめに</vt:lpstr>
      <vt:lpstr>“あんしん保守サービス”概要</vt:lpstr>
      <vt:lpstr>　“あんしん保守サービス”の概要</vt:lpstr>
      <vt:lpstr>PowerPoint プレゼンテーション</vt:lpstr>
      <vt:lpstr>　AsReader Care</vt:lpstr>
      <vt:lpstr>　AsReader Care</vt:lpstr>
      <vt:lpstr>　AsReader Care</vt:lpstr>
      <vt:lpstr>PowerPoint プレゼンテーション</vt:lpstr>
      <vt:lpstr>　AsReader Care PLUS</vt:lpstr>
      <vt:lpstr>　AsReader Care PLUS</vt:lpstr>
      <vt:lpstr>　AsReader Care PLUS</vt:lpstr>
      <vt:lpstr>　AsReader Care PLUS</vt:lpstr>
      <vt:lpstr>故障発生時の各フロー比較</vt:lpstr>
      <vt:lpstr>　メーカー保証　（お客様瑕疵の場合）</vt:lpstr>
      <vt:lpstr>　AsReaderCare　（お客様瑕疵の場合）</vt:lpstr>
      <vt:lpstr>　AsReaderCarePLUS　（お客様瑕疵の場合）</vt:lpstr>
      <vt:lpstr>各サービス内容比較表</vt:lpstr>
      <vt:lpstr>　サービス内容比較表</vt:lpstr>
      <vt:lpstr>ご確認事項</vt:lpstr>
      <vt:lpstr>　ご確認事項</vt:lpstr>
      <vt:lpstr>お問い合わせ</vt:lpstr>
      <vt:lpstr>　お問い合わせ</vt:lpstr>
      <vt:lpstr>　終わりに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365USER9</cp:lastModifiedBy>
  <cp:revision>517</cp:revision>
  <cp:lastPrinted>2019-12-25T08:37:36Z</cp:lastPrinted>
  <dcterms:created xsi:type="dcterms:W3CDTF">2012-07-25T05:14:48Z</dcterms:created>
  <dcterms:modified xsi:type="dcterms:W3CDTF">2020-01-14T06:36:56Z</dcterms:modified>
</cp:coreProperties>
</file>